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4"/>
  </p:sldMasterIdLst>
  <p:notesMasterIdLst>
    <p:notesMasterId r:id="rId114"/>
  </p:notesMasterIdLst>
  <p:handoutMasterIdLst>
    <p:handoutMasterId r:id="rId115"/>
  </p:handoutMasterIdLst>
  <p:sldIdLst>
    <p:sldId id="256" r:id="rId5"/>
    <p:sldId id="262" r:id="rId6"/>
    <p:sldId id="263" r:id="rId7"/>
    <p:sldId id="264" r:id="rId8"/>
    <p:sldId id="265" r:id="rId9"/>
    <p:sldId id="266" r:id="rId10"/>
    <p:sldId id="287"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337" r:id="rId24"/>
    <p:sldId id="280" r:id="rId25"/>
    <p:sldId id="281" r:id="rId26"/>
    <p:sldId id="304" r:id="rId27"/>
    <p:sldId id="282" r:id="rId28"/>
    <p:sldId id="283" r:id="rId29"/>
    <p:sldId id="284" r:id="rId30"/>
    <p:sldId id="285" r:id="rId31"/>
    <p:sldId id="286" r:id="rId32"/>
    <p:sldId id="288" r:id="rId33"/>
    <p:sldId id="289" r:id="rId34"/>
    <p:sldId id="290" r:id="rId35"/>
    <p:sldId id="291" r:id="rId36"/>
    <p:sldId id="292" r:id="rId37"/>
    <p:sldId id="293" r:id="rId38"/>
    <p:sldId id="272" r:id="rId39"/>
    <p:sldId id="325" r:id="rId40"/>
    <p:sldId id="326" r:id="rId41"/>
    <p:sldId id="327" r:id="rId42"/>
    <p:sldId id="328" r:id="rId43"/>
    <p:sldId id="329" r:id="rId44"/>
    <p:sldId id="330" r:id="rId45"/>
    <p:sldId id="332" r:id="rId46"/>
    <p:sldId id="331" r:id="rId47"/>
    <p:sldId id="294" r:id="rId48"/>
    <p:sldId id="295" r:id="rId49"/>
    <p:sldId id="296" r:id="rId50"/>
    <p:sldId id="297" r:id="rId51"/>
    <p:sldId id="298" r:id="rId52"/>
    <p:sldId id="299" r:id="rId53"/>
    <p:sldId id="300" r:id="rId54"/>
    <p:sldId id="321" r:id="rId55"/>
    <p:sldId id="323" r:id="rId56"/>
    <p:sldId id="324" r:id="rId57"/>
    <p:sldId id="301" r:id="rId58"/>
    <p:sldId id="302" r:id="rId59"/>
    <p:sldId id="305" r:id="rId60"/>
    <p:sldId id="333" r:id="rId61"/>
    <p:sldId id="303" r:id="rId62"/>
    <p:sldId id="312" r:id="rId63"/>
    <p:sldId id="318" r:id="rId64"/>
    <p:sldId id="306" r:id="rId65"/>
    <p:sldId id="307" r:id="rId66"/>
    <p:sldId id="308" r:id="rId67"/>
    <p:sldId id="309" r:id="rId68"/>
    <p:sldId id="311" r:id="rId69"/>
    <p:sldId id="310" r:id="rId70"/>
    <p:sldId id="313" r:id="rId71"/>
    <p:sldId id="314" r:id="rId72"/>
    <p:sldId id="315" r:id="rId73"/>
    <p:sldId id="316" r:id="rId74"/>
    <p:sldId id="317" r:id="rId75"/>
    <p:sldId id="319" r:id="rId76"/>
    <p:sldId id="320" r:id="rId77"/>
    <p:sldId id="334" r:id="rId78"/>
    <p:sldId id="335" r:id="rId79"/>
    <p:sldId id="336" r:id="rId80"/>
    <p:sldId id="339" r:id="rId81"/>
    <p:sldId id="340" r:id="rId82"/>
    <p:sldId id="341" r:id="rId83"/>
    <p:sldId id="342" r:id="rId84"/>
    <p:sldId id="343" r:id="rId85"/>
    <p:sldId id="344" r:id="rId86"/>
    <p:sldId id="345" r:id="rId87"/>
    <p:sldId id="346" r:id="rId88"/>
    <p:sldId id="347" r:id="rId89"/>
    <p:sldId id="348" r:id="rId90"/>
    <p:sldId id="361" r:id="rId91"/>
    <p:sldId id="353" r:id="rId92"/>
    <p:sldId id="356" r:id="rId93"/>
    <p:sldId id="357" r:id="rId94"/>
    <p:sldId id="358" r:id="rId95"/>
    <p:sldId id="355" r:id="rId96"/>
    <p:sldId id="359" r:id="rId97"/>
    <p:sldId id="360" r:id="rId98"/>
    <p:sldId id="354" r:id="rId99"/>
    <p:sldId id="365" r:id="rId100"/>
    <p:sldId id="366" r:id="rId101"/>
    <p:sldId id="370" r:id="rId102"/>
    <p:sldId id="367" r:id="rId103"/>
    <p:sldId id="371" r:id="rId104"/>
    <p:sldId id="362" r:id="rId105"/>
    <p:sldId id="363" r:id="rId106"/>
    <p:sldId id="369" r:id="rId107"/>
    <p:sldId id="364" r:id="rId108"/>
    <p:sldId id="368" r:id="rId109"/>
    <p:sldId id="349" r:id="rId110"/>
    <p:sldId id="350" r:id="rId111"/>
    <p:sldId id="351" r:id="rId112"/>
    <p:sldId id="352"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1/8/2022</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8BB8-4F42-4330-A54C-BBF2CD9EEB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2984873-5171-46D9-801D-24D23766F2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21A89D6-1CBF-4CBD-A3A6-9DC6C8EE3B0B}"/>
              </a:ext>
            </a:extLst>
          </p:cNvPr>
          <p:cNvSpPr>
            <a:spLocks noGrp="1"/>
          </p:cNvSpPr>
          <p:nvPr>
            <p:ph type="dt" sz="half" idx="10"/>
          </p:nvPr>
        </p:nvSpPr>
        <p:spPr/>
        <p:txBody>
          <a:bodyPr/>
          <a:lstStyle/>
          <a:p>
            <a:fld id="{48A87A34-81AB-432B-8DAE-1953F412C126}" type="datetimeFigureOut">
              <a:rPr lang="en-US" smtClean="0"/>
              <a:t>1/8/2022</a:t>
            </a:fld>
            <a:endParaRPr lang="en-US" dirty="0"/>
          </a:p>
        </p:txBody>
      </p:sp>
      <p:sp>
        <p:nvSpPr>
          <p:cNvPr id="5" name="Footer Placeholder 4">
            <a:extLst>
              <a:ext uri="{FF2B5EF4-FFF2-40B4-BE49-F238E27FC236}">
                <a16:creationId xmlns:a16="http://schemas.microsoft.com/office/drawing/2014/main" id="{A1F5272B-08E4-4C69-8DF1-5373648440D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247DA1-812A-4A43-A77F-73CABEF695A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78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E3580-C9E3-4934-AB84-499EC507E0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B5168D-3911-401F-8A44-ED2D1AF6C9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E846E5-E82E-4D84-9045-F8066993B584}"/>
              </a:ext>
            </a:extLst>
          </p:cNvPr>
          <p:cNvSpPr>
            <a:spLocks noGrp="1"/>
          </p:cNvSpPr>
          <p:nvPr>
            <p:ph type="dt" sz="half" idx="10"/>
          </p:nvPr>
        </p:nvSpPr>
        <p:spPr/>
        <p:txBody>
          <a:bodyPr/>
          <a:lstStyle/>
          <a:p>
            <a:fld id="{48A87A34-81AB-432B-8DAE-1953F412C126}" type="datetimeFigureOut">
              <a:rPr lang="en-US" smtClean="0"/>
              <a:t>1/8/2022</a:t>
            </a:fld>
            <a:endParaRPr lang="en-US" dirty="0"/>
          </a:p>
        </p:txBody>
      </p:sp>
      <p:sp>
        <p:nvSpPr>
          <p:cNvPr id="5" name="Footer Placeholder 4">
            <a:extLst>
              <a:ext uri="{FF2B5EF4-FFF2-40B4-BE49-F238E27FC236}">
                <a16:creationId xmlns:a16="http://schemas.microsoft.com/office/drawing/2014/main" id="{42E2F68B-1F5C-4866-95BB-48EEFF5BD4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510925-E673-4AE7-9901-76CA38EF886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2609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EC9284-0BC7-421D-A8B7-5777075895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C6F05F-AEE8-4730-9763-F67C3E94F0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52FA2B-5695-424F-AF7B-F8287D069821}"/>
              </a:ext>
            </a:extLst>
          </p:cNvPr>
          <p:cNvSpPr>
            <a:spLocks noGrp="1"/>
          </p:cNvSpPr>
          <p:nvPr>
            <p:ph type="dt" sz="half" idx="10"/>
          </p:nvPr>
        </p:nvSpPr>
        <p:spPr/>
        <p:txBody>
          <a:bodyPr/>
          <a:lstStyle/>
          <a:p>
            <a:fld id="{48A87A34-81AB-432B-8DAE-1953F412C126}" type="datetimeFigureOut">
              <a:rPr lang="en-US" smtClean="0"/>
              <a:t>1/8/2022</a:t>
            </a:fld>
            <a:endParaRPr lang="en-US" dirty="0"/>
          </a:p>
        </p:txBody>
      </p:sp>
      <p:sp>
        <p:nvSpPr>
          <p:cNvPr id="5" name="Footer Placeholder 4">
            <a:extLst>
              <a:ext uri="{FF2B5EF4-FFF2-40B4-BE49-F238E27FC236}">
                <a16:creationId xmlns:a16="http://schemas.microsoft.com/office/drawing/2014/main" id="{046C33F7-726B-4A91-B5F3-B038E9D709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CD6713-C0B5-4E98-B358-BF90BD041F4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173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1F28-8985-4ED6-9349-94FE289214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F066CE-06D4-4106-B055-7CE7451DFC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2DFDDF-4B82-4B4D-AB01-5D24284E5D83}"/>
              </a:ext>
            </a:extLst>
          </p:cNvPr>
          <p:cNvSpPr>
            <a:spLocks noGrp="1"/>
          </p:cNvSpPr>
          <p:nvPr>
            <p:ph type="dt" sz="half" idx="10"/>
          </p:nvPr>
        </p:nvSpPr>
        <p:spPr/>
        <p:txBody>
          <a:bodyPr/>
          <a:lstStyle/>
          <a:p>
            <a:fld id="{48A87A34-81AB-432B-8DAE-1953F412C126}" type="datetimeFigureOut">
              <a:rPr lang="en-US" smtClean="0"/>
              <a:t>1/8/2022</a:t>
            </a:fld>
            <a:endParaRPr lang="en-US" dirty="0"/>
          </a:p>
        </p:txBody>
      </p:sp>
      <p:sp>
        <p:nvSpPr>
          <p:cNvPr id="5" name="Footer Placeholder 4">
            <a:extLst>
              <a:ext uri="{FF2B5EF4-FFF2-40B4-BE49-F238E27FC236}">
                <a16:creationId xmlns:a16="http://schemas.microsoft.com/office/drawing/2014/main" id="{775ECD86-7F0A-4EA4-BD51-A41CC2ACC4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BC1B87-E7D1-49DE-BF13-DF6669DABC0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510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9AAF-0A72-46FA-B23A-9A6622DCCE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75C4F1-4F3C-4EF2-8B44-C17E4224F5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E0E55F-702F-4DDA-89BA-E466AFD1029D}"/>
              </a:ext>
            </a:extLst>
          </p:cNvPr>
          <p:cNvSpPr>
            <a:spLocks noGrp="1"/>
          </p:cNvSpPr>
          <p:nvPr>
            <p:ph type="dt" sz="half" idx="10"/>
          </p:nvPr>
        </p:nvSpPr>
        <p:spPr/>
        <p:txBody>
          <a:bodyPr/>
          <a:lstStyle/>
          <a:p>
            <a:fld id="{48A87A34-81AB-432B-8DAE-1953F412C126}" type="datetimeFigureOut">
              <a:rPr lang="en-US" smtClean="0"/>
              <a:t>1/8/2022</a:t>
            </a:fld>
            <a:endParaRPr lang="en-US" dirty="0"/>
          </a:p>
        </p:txBody>
      </p:sp>
      <p:sp>
        <p:nvSpPr>
          <p:cNvPr id="5" name="Footer Placeholder 4">
            <a:extLst>
              <a:ext uri="{FF2B5EF4-FFF2-40B4-BE49-F238E27FC236}">
                <a16:creationId xmlns:a16="http://schemas.microsoft.com/office/drawing/2014/main" id="{16901281-9E09-4FF8-905B-01B9F2987D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64E13E-831A-469E-9A4A-731BA522E28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1980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0478-F2F8-4009-9856-28BC8E60AD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11508B-CB5A-4AF9-9F17-84E8D6AE86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1EA6B5-9373-4CF2-8FE8-E4ED5480C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27DB3C-1D2F-4F31-B439-3B1B7B5F92FB}"/>
              </a:ext>
            </a:extLst>
          </p:cNvPr>
          <p:cNvSpPr>
            <a:spLocks noGrp="1"/>
          </p:cNvSpPr>
          <p:nvPr>
            <p:ph type="dt" sz="half" idx="10"/>
          </p:nvPr>
        </p:nvSpPr>
        <p:spPr/>
        <p:txBody>
          <a:bodyPr/>
          <a:lstStyle/>
          <a:p>
            <a:fld id="{48A87A34-81AB-432B-8DAE-1953F412C126}" type="datetimeFigureOut">
              <a:rPr lang="en-US" smtClean="0"/>
              <a:t>1/8/2022</a:t>
            </a:fld>
            <a:endParaRPr lang="en-US" dirty="0"/>
          </a:p>
        </p:txBody>
      </p:sp>
      <p:sp>
        <p:nvSpPr>
          <p:cNvPr id="6" name="Footer Placeholder 5">
            <a:extLst>
              <a:ext uri="{FF2B5EF4-FFF2-40B4-BE49-F238E27FC236}">
                <a16:creationId xmlns:a16="http://schemas.microsoft.com/office/drawing/2014/main" id="{14840047-A841-4B7B-974F-6CB43374C4D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C12E52-8F3D-4A11-A659-C74EFC7841F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4744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F962-731F-4838-875E-7A2345CCFAF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FB0FE4-07C4-46C1-A1E1-E25A25446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97E1DF-0CD6-402B-8FAC-D3CA44B328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0E63B3-D6DB-47FC-9B42-D60A23BB15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B29B56-FAC2-4A32-A00B-623B512818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3B6412-2CF1-4688-9160-2EA97B6BF05A}"/>
              </a:ext>
            </a:extLst>
          </p:cNvPr>
          <p:cNvSpPr>
            <a:spLocks noGrp="1"/>
          </p:cNvSpPr>
          <p:nvPr>
            <p:ph type="dt" sz="half" idx="10"/>
          </p:nvPr>
        </p:nvSpPr>
        <p:spPr/>
        <p:txBody>
          <a:bodyPr/>
          <a:lstStyle/>
          <a:p>
            <a:fld id="{48A87A34-81AB-432B-8DAE-1953F412C126}" type="datetimeFigureOut">
              <a:rPr lang="en-US" smtClean="0"/>
              <a:t>1/8/2022</a:t>
            </a:fld>
            <a:endParaRPr lang="en-US" dirty="0"/>
          </a:p>
        </p:txBody>
      </p:sp>
      <p:sp>
        <p:nvSpPr>
          <p:cNvPr id="8" name="Footer Placeholder 7">
            <a:extLst>
              <a:ext uri="{FF2B5EF4-FFF2-40B4-BE49-F238E27FC236}">
                <a16:creationId xmlns:a16="http://schemas.microsoft.com/office/drawing/2014/main" id="{8CD10D33-FFEE-4412-BCCC-9C9C0894BA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91728C-8FA6-4725-9D63-53F39697FE8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5186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3590-4643-4F0D-ADDB-5B8A1DC9BEA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91F6D63-7801-4E4C-BD13-1412390A6C59}"/>
              </a:ext>
            </a:extLst>
          </p:cNvPr>
          <p:cNvSpPr>
            <a:spLocks noGrp="1"/>
          </p:cNvSpPr>
          <p:nvPr>
            <p:ph type="dt" sz="half" idx="10"/>
          </p:nvPr>
        </p:nvSpPr>
        <p:spPr/>
        <p:txBody>
          <a:bodyPr/>
          <a:lstStyle/>
          <a:p>
            <a:fld id="{48A87A34-81AB-432B-8DAE-1953F412C126}" type="datetimeFigureOut">
              <a:rPr lang="en-US" smtClean="0"/>
              <a:t>1/8/2022</a:t>
            </a:fld>
            <a:endParaRPr lang="en-US" dirty="0"/>
          </a:p>
        </p:txBody>
      </p:sp>
      <p:sp>
        <p:nvSpPr>
          <p:cNvPr id="4" name="Footer Placeholder 3">
            <a:extLst>
              <a:ext uri="{FF2B5EF4-FFF2-40B4-BE49-F238E27FC236}">
                <a16:creationId xmlns:a16="http://schemas.microsoft.com/office/drawing/2014/main" id="{3DD06C63-EC07-455F-A427-0AEC3B51CAD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EBBD82D-B547-4FC5-AB5E-EA843E39D70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5160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FCF55-75EB-45F5-88CE-36EE1CBD4760}"/>
              </a:ext>
            </a:extLst>
          </p:cNvPr>
          <p:cNvSpPr>
            <a:spLocks noGrp="1"/>
          </p:cNvSpPr>
          <p:nvPr>
            <p:ph type="dt" sz="half" idx="10"/>
          </p:nvPr>
        </p:nvSpPr>
        <p:spPr/>
        <p:txBody>
          <a:bodyPr/>
          <a:lstStyle/>
          <a:p>
            <a:fld id="{48A87A34-81AB-432B-8DAE-1953F412C126}" type="datetimeFigureOut">
              <a:rPr lang="en-US" smtClean="0"/>
              <a:t>1/8/2022</a:t>
            </a:fld>
            <a:endParaRPr lang="en-US" dirty="0"/>
          </a:p>
        </p:txBody>
      </p:sp>
      <p:sp>
        <p:nvSpPr>
          <p:cNvPr id="3" name="Footer Placeholder 2">
            <a:extLst>
              <a:ext uri="{FF2B5EF4-FFF2-40B4-BE49-F238E27FC236}">
                <a16:creationId xmlns:a16="http://schemas.microsoft.com/office/drawing/2014/main" id="{A03480C2-B485-42EC-AAD0-FA06B6B86BC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C4489BF-06E9-49D6-85C6-B85A2A71743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7709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C0077-3544-4235-B21E-008CA44043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16355D-96F6-403F-A47B-0361657406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D3AB15-9961-47DD-942A-387FED1FB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82B33-8576-463F-BCC7-7D4E912DAAE6}"/>
              </a:ext>
            </a:extLst>
          </p:cNvPr>
          <p:cNvSpPr>
            <a:spLocks noGrp="1"/>
          </p:cNvSpPr>
          <p:nvPr>
            <p:ph type="dt" sz="half" idx="10"/>
          </p:nvPr>
        </p:nvSpPr>
        <p:spPr/>
        <p:txBody>
          <a:bodyPr/>
          <a:lstStyle/>
          <a:p>
            <a:fld id="{48A87A34-81AB-432B-8DAE-1953F412C126}" type="datetimeFigureOut">
              <a:rPr lang="en-US" smtClean="0"/>
              <a:t>1/8/2022</a:t>
            </a:fld>
            <a:endParaRPr lang="en-US" dirty="0"/>
          </a:p>
        </p:txBody>
      </p:sp>
      <p:sp>
        <p:nvSpPr>
          <p:cNvPr id="6" name="Footer Placeholder 5">
            <a:extLst>
              <a:ext uri="{FF2B5EF4-FFF2-40B4-BE49-F238E27FC236}">
                <a16:creationId xmlns:a16="http://schemas.microsoft.com/office/drawing/2014/main" id="{0C18581F-D436-4E4D-AB51-3E3A78D96B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EBE44A3-36E3-428E-A4C5-DBA94095845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3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D3FF4-34AD-40F4-A1DD-D7BCB85CCD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E3093E9-3DDC-4F55-A664-CEBE4B1C60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D896B8-C7A7-489A-A7CC-2878BBAAE2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A76DE-0219-4DA6-A841-9EDD7B666A96}"/>
              </a:ext>
            </a:extLst>
          </p:cNvPr>
          <p:cNvSpPr>
            <a:spLocks noGrp="1"/>
          </p:cNvSpPr>
          <p:nvPr>
            <p:ph type="dt" sz="half" idx="10"/>
          </p:nvPr>
        </p:nvSpPr>
        <p:spPr/>
        <p:txBody>
          <a:bodyPr/>
          <a:lstStyle/>
          <a:p>
            <a:fld id="{48A87A34-81AB-432B-8DAE-1953F412C126}" type="datetimeFigureOut">
              <a:rPr lang="en-US" smtClean="0"/>
              <a:t>1/8/2022</a:t>
            </a:fld>
            <a:endParaRPr lang="en-US" dirty="0"/>
          </a:p>
        </p:txBody>
      </p:sp>
      <p:sp>
        <p:nvSpPr>
          <p:cNvPr id="6" name="Footer Placeholder 5">
            <a:extLst>
              <a:ext uri="{FF2B5EF4-FFF2-40B4-BE49-F238E27FC236}">
                <a16:creationId xmlns:a16="http://schemas.microsoft.com/office/drawing/2014/main" id="{C68614C0-49FB-4FCD-BFD9-80DD09FB8C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2A31DE-E765-4E8C-93E5-8C7265FFE0D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1401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D66B47-C312-4D36-A9C8-77B2622C53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FDEC50-45FA-4725-909E-A5A581127B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6A33F6-7A30-4616-B87E-55CB2D1E1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1/8/2022</a:t>
            </a:fld>
            <a:endParaRPr lang="en-US" dirty="0"/>
          </a:p>
        </p:txBody>
      </p:sp>
      <p:sp>
        <p:nvSpPr>
          <p:cNvPr id="5" name="Footer Placeholder 4">
            <a:extLst>
              <a:ext uri="{FF2B5EF4-FFF2-40B4-BE49-F238E27FC236}">
                <a16:creationId xmlns:a16="http://schemas.microsoft.com/office/drawing/2014/main" id="{E4F29B9F-1291-4794-AE1B-AF18B834A7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3653A15-0037-4EBA-8725-F1F854A789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2574371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3611" y="31489"/>
            <a:ext cx="12188389" cy="6857990"/>
          </a:xfrm>
          <a:prstGeom prst="rect">
            <a:avLst/>
          </a:prstGeom>
        </p:spPr>
      </p:pic>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a:bodyPr>
          <a:lstStyle/>
          <a:p>
            <a:pPr algn="ctr"/>
            <a:r>
              <a:rPr lang="en-US" dirty="0"/>
              <a:t>POWER  SYSTEMS</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4840288"/>
            <a:ext cx="6857999" cy="1446212"/>
          </a:xfrm>
        </p:spPr>
        <p:txBody>
          <a:bodyPr>
            <a:normAutofit/>
          </a:bodyPr>
          <a:lstStyle/>
          <a:p>
            <a:pPr algn="ctr"/>
            <a:r>
              <a:rPr lang="en-US" b="1" dirty="0">
                <a:solidFill>
                  <a:schemeClr val="bg1"/>
                </a:solidFill>
              </a:rPr>
              <a:t>Roshan Alex</a:t>
            </a:r>
          </a:p>
          <a:p>
            <a:pPr algn="ctr"/>
            <a:r>
              <a:rPr lang="en-US" b="1" dirty="0">
                <a:solidFill>
                  <a:schemeClr val="bg1"/>
                </a:solidFill>
              </a:rPr>
              <a:t>Department of electrical engineering</a:t>
            </a:r>
          </a:p>
          <a:p>
            <a:pPr algn="ctr"/>
            <a:r>
              <a:rPr lang="en-US" b="1" dirty="0">
                <a:solidFill>
                  <a:schemeClr val="bg1"/>
                </a:solidFill>
              </a:rPr>
              <a:t>College of engineering Trivandrum</a:t>
            </a:r>
          </a:p>
          <a:p>
            <a:pPr algn="ctr"/>
            <a:endParaRPr lang="en-US" dirty="0"/>
          </a:p>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F867-6057-4BCE-BF5C-968FF4318667}"/>
              </a:ext>
            </a:extLst>
          </p:cNvPr>
          <p:cNvSpPr>
            <a:spLocks noGrp="1"/>
          </p:cNvSpPr>
          <p:nvPr>
            <p:ph type="title"/>
          </p:nvPr>
        </p:nvSpPr>
        <p:spPr>
          <a:xfrm>
            <a:off x="1143000" y="0"/>
            <a:ext cx="10344149" cy="1333500"/>
          </a:xfrm>
        </p:spPr>
        <p:txBody>
          <a:bodyPr/>
          <a:lstStyle/>
          <a:p>
            <a:r>
              <a:rPr lang="en-IN" u="sng" dirty="0"/>
              <a:t>CONVENTIONAL &amp; NON-CONVENTIONAL SOURCES OF ENERGY</a:t>
            </a:r>
          </a:p>
        </p:txBody>
      </p:sp>
      <p:sp>
        <p:nvSpPr>
          <p:cNvPr id="3" name="Content Placeholder 2">
            <a:extLst>
              <a:ext uri="{FF2B5EF4-FFF2-40B4-BE49-F238E27FC236}">
                <a16:creationId xmlns:a16="http://schemas.microsoft.com/office/drawing/2014/main" id="{5E4A8EB8-C5DE-4D0E-B2AD-54A6899972E4}"/>
              </a:ext>
            </a:extLst>
          </p:cNvPr>
          <p:cNvSpPr>
            <a:spLocks noGrp="1"/>
          </p:cNvSpPr>
          <p:nvPr>
            <p:ph idx="1"/>
          </p:nvPr>
        </p:nvSpPr>
        <p:spPr>
          <a:xfrm>
            <a:off x="914398" y="1181100"/>
            <a:ext cx="10725151" cy="5419725"/>
          </a:xfrm>
        </p:spPr>
        <p:txBody>
          <a:bodyPr>
            <a:normAutofit/>
          </a:bodyPr>
          <a:lstStyle/>
          <a:p>
            <a:r>
              <a:rPr lang="en-US" sz="2000" dirty="0"/>
              <a:t>Energy that has been used since initial stages of energy production are known as conventional energy.</a:t>
            </a:r>
          </a:p>
          <a:p>
            <a:r>
              <a:rPr lang="en-US" sz="2000" dirty="0"/>
              <a:t>Conventional energy sources include fossil fuels (coal, petroleum and natural gas), water and nuclear energy.</a:t>
            </a:r>
          </a:p>
          <a:p>
            <a:r>
              <a:rPr lang="en-US" sz="2000" dirty="0"/>
              <a:t>Fossil fuels are also used as raw materials in the chemical industry</a:t>
            </a:r>
          </a:p>
          <a:p>
            <a:r>
              <a:rPr lang="en-US" sz="2000" dirty="0"/>
              <a:t>They leave behind harmful by-products upon combustion, hence causing pollution and global warming</a:t>
            </a:r>
          </a:p>
          <a:p>
            <a:r>
              <a:rPr lang="en-US" sz="2000" dirty="0"/>
              <a:t>They are non-renewable and fast depleting</a:t>
            </a:r>
          </a:p>
          <a:p>
            <a:r>
              <a:rPr lang="en-US" sz="2000" dirty="0"/>
              <a:t>The sources of energy which are being produced continuously in nature are called renewable sources or non-conventional sources of energy.</a:t>
            </a:r>
          </a:p>
          <a:p>
            <a:r>
              <a:rPr lang="en-US" sz="2000" dirty="0"/>
              <a:t>Non-Conventional energy sources include solar, wind, geothermal, tidal, etc.</a:t>
            </a:r>
          </a:p>
          <a:p>
            <a:r>
              <a:rPr lang="en-US" sz="2000" dirty="0"/>
              <a:t>They are inexhaustible and available in nature free of cost.</a:t>
            </a:r>
          </a:p>
          <a:p>
            <a:r>
              <a:rPr lang="en-US" sz="2000" dirty="0"/>
              <a:t>Non-Conventional energy sources do not pollute the atmosphere.</a:t>
            </a:r>
          </a:p>
          <a:p>
            <a:r>
              <a:rPr lang="en-US" sz="2000" dirty="0"/>
              <a:t>Availability is uncertain. The energy flow depends on various natural phenomena</a:t>
            </a:r>
          </a:p>
          <a:p>
            <a:endParaRPr lang="en-IN" sz="2000" dirty="0"/>
          </a:p>
        </p:txBody>
      </p:sp>
    </p:spTree>
    <p:extLst>
      <p:ext uri="{BB962C8B-B14F-4D97-AF65-F5344CB8AC3E}">
        <p14:creationId xmlns:p14="http://schemas.microsoft.com/office/powerpoint/2010/main" val="35211816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A33A10-3225-4882-844F-8ABF724387C7}"/>
              </a:ext>
            </a:extLst>
          </p:cNvPr>
          <p:cNvPicPr>
            <a:picLocks noChangeAspect="1"/>
          </p:cNvPicPr>
          <p:nvPr/>
        </p:nvPicPr>
        <p:blipFill>
          <a:blip r:embed="rId2"/>
          <a:stretch>
            <a:fillRect/>
          </a:stretch>
        </p:blipFill>
        <p:spPr>
          <a:xfrm>
            <a:off x="2565529" y="4023361"/>
            <a:ext cx="7349368" cy="1357161"/>
          </a:xfrm>
          <a:prstGeom prst="rect">
            <a:avLst/>
          </a:prstGeom>
        </p:spPr>
      </p:pic>
      <p:pic>
        <p:nvPicPr>
          <p:cNvPr id="6" name="Picture 5">
            <a:extLst>
              <a:ext uri="{FF2B5EF4-FFF2-40B4-BE49-F238E27FC236}">
                <a16:creationId xmlns:a16="http://schemas.microsoft.com/office/drawing/2014/main" id="{91CBBE1C-7D68-4FB5-BF5E-4AE1C6C80091}"/>
              </a:ext>
            </a:extLst>
          </p:cNvPr>
          <p:cNvPicPr>
            <a:picLocks noChangeAspect="1"/>
          </p:cNvPicPr>
          <p:nvPr/>
        </p:nvPicPr>
        <p:blipFill>
          <a:blip r:embed="rId3"/>
          <a:stretch>
            <a:fillRect/>
          </a:stretch>
        </p:blipFill>
        <p:spPr>
          <a:xfrm>
            <a:off x="4142190" y="389981"/>
            <a:ext cx="3606147" cy="2849226"/>
          </a:xfrm>
          <a:prstGeom prst="rect">
            <a:avLst/>
          </a:prstGeom>
        </p:spPr>
      </p:pic>
    </p:spTree>
    <p:extLst>
      <p:ext uri="{BB962C8B-B14F-4D97-AF65-F5344CB8AC3E}">
        <p14:creationId xmlns:p14="http://schemas.microsoft.com/office/powerpoint/2010/main" val="29774211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C4E3-6F75-48FA-BA2B-53B5D1D70361}"/>
              </a:ext>
            </a:extLst>
          </p:cNvPr>
          <p:cNvSpPr>
            <a:spLocks noGrp="1"/>
          </p:cNvSpPr>
          <p:nvPr>
            <p:ph type="title"/>
          </p:nvPr>
        </p:nvSpPr>
        <p:spPr/>
        <p:txBody>
          <a:bodyPr/>
          <a:lstStyle/>
          <a:p>
            <a:r>
              <a:rPr lang="en-IN" dirty="0"/>
              <a:t>Problem</a:t>
            </a:r>
          </a:p>
        </p:txBody>
      </p:sp>
      <p:pic>
        <p:nvPicPr>
          <p:cNvPr id="5" name="Picture 4">
            <a:extLst>
              <a:ext uri="{FF2B5EF4-FFF2-40B4-BE49-F238E27FC236}">
                <a16:creationId xmlns:a16="http://schemas.microsoft.com/office/drawing/2014/main" id="{4638D846-FB25-47A0-9C15-956E3B681A98}"/>
              </a:ext>
            </a:extLst>
          </p:cNvPr>
          <p:cNvPicPr>
            <a:picLocks noChangeAspect="1"/>
          </p:cNvPicPr>
          <p:nvPr/>
        </p:nvPicPr>
        <p:blipFill>
          <a:blip r:embed="rId2"/>
          <a:stretch>
            <a:fillRect/>
          </a:stretch>
        </p:blipFill>
        <p:spPr>
          <a:xfrm>
            <a:off x="2649914" y="1422226"/>
            <a:ext cx="7081279" cy="2006774"/>
          </a:xfrm>
          <a:prstGeom prst="rect">
            <a:avLst/>
          </a:prstGeom>
        </p:spPr>
      </p:pic>
      <p:pic>
        <p:nvPicPr>
          <p:cNvPr id="7" name="Picture 6">
            <a:extLst>
              <a:ext uri="{FF2B5EF4-FFF2-40B4-BE49-F238E27FC236}">
                <a16:creationId xmlns:a16="http://schemas.microsoft.com/office/drawing/2014/main" id="{4E68277D-C5B0-49CE-B874-0C29732CB405}"/>
              </a:ext>
            </a:extLst>
          </p:cNvPr>
          <p:cNvPicPr>
            <a:picLocks noChangeAspect="1"/>
          </p:cNvPicPr>
          <p:nvPr/>
        </p:nvPicPr>
        <p:blipFill>
          <a:blip r:embed="rId3"/>
          <a:stretch>
            <a:fillRect/>
          </a:stretch>
        </p:blipFill>
        <p:spPr>
          <a:xfrm>
            <a:off x="1548793" y="3639276"/>
            <a:ext cx="9766558" cy="528471"/>
          </a:xfrm>
          <a:prstGeom prst="rect">
            <a:avLst/>
          </a:prstGeom>
        </p:spPr>
      </p:pic>
    </p:spTree>
    <p:extLst>
      <p:ext uri="{BB962C8B-B14F-4D97-AF65-F5344CB8AC3E}">
        <p14:creationId xmlns:p14="http://schemas.microsoft.com/office/powerpoint/2010/main" val="1997494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EC71BA-9F7B-4107-85AC-73C8840D495C}"/>
              </a:ext>
            </a:extLst>
          </p:cNvPr>
          <p:cNvPicPr>
            <a:picLocks noChangeAspect="1"/>
          </p:cNvPicPr>
          <p:nvPr/>
        </p:nvPicPr>
        <p:blipFill>
          <a:blip r:embed="rId2"/>
          <a:stretch>
            <a:fillRect/>
          </a:stretch>
        </p:blipFill>
        <p:spPr>
          <a:xfrm>
            <a:off x="714403" y="423229"/>
            <a:ext cx="4412233" cy="3417251"/>
          </a:xfrm>
          <a:prstGeom prst="rect">
            <a:avLst/>
          </a:prstGeom>
        </p:spPr>
      </p:pic>
      <p:pic>
        <p:nvPicPr>
          <p:cNvPr id="7" name="Picture 6">
            <a:extLst>
              <a:ext uri="{FF2B5EF4-FFF2-40B4-BE49-F238E27FC236}">
                <a16:creationId xmlns:a16="http://schemas.microsoft.com/office/drawing/2014/main" id="{919C5818-1FF9-425D-A7F5-E60EB150114A}"/>
              </a:ext>
            </a:extLst>
          </p:cNvPr>
          <p:cNvPicPr>
            <a:picLocks noChangeAspect="1"/>
          </p:cNvPicPr>
          <p:nvPr/>
        </p:nvPicPr>
        <p:blipFill>
          <a:blip r:embed="rId3"/>
          <a:stretch>
            <a:fillRect/>
          </a:stretch>
        </p:blipFill>
        <p:spPr>
          <a:xfrm>
            <a:off x="6096000" y="2059806"/>
            <a:ext cx="4095939" cy="1028618"/>
          </a:xfrm>
          <a:prstGeom prst="rect">
            <a:avLst/>
          </a:prstGeom>
        </p:spPr>
      </p:pic>
      <p:sp>
        <p:nvSpPr>
          <p:cNvPr id="2" name="Rectangle 1">
            <a:extLst>
              <a:ext uri="{FF2B5EF4-FFF2-40B4-BE49-F238E27FC236}">
                <a16:creationId xmlns:a16="http://schemas.microsoft.com/office/drawing/2014/main" id="{3620CEFE-E231-4DCD-AF09-D04DA76945F7}"/>
              </a:ext>
            </a:extLst>
          </p:cNvPr>
          <p:cNvSpPr/>
          <p:nvPr/>
        </p:nvSpPr>
        <p:spPr>
          <a:xfrm>
            <a:off x="9278753" y="1915427"/>
            <a:ext cx="913185" cy="138603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7057825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EC71BA-9F7B-4107-85AC-73C8840D495C}"/>
              </a:ext>
            </a:extLst>
          </p:cNvPr>
          <p:cNvPicPr>
            <a:picLocks noChangeAspect="1"/>
          </p:cNvPicPr>
          <p:nvPr/>
        </p:nvPicPr>
        <p:blipFill>
          <a:blip r:embed="rId2"/>
          <a:stretch>
            <a:fillRect/>
          </a:stretch>
        </p:blipFill>
        <p:spPr>
          <a:xfrm>
            <a:off x="714403" y="423229"/>
            <a:ext cx="4412233" cy="3417251"/>
          </a:xfrm>
          <a:prstGeom prst="rect">
            <a:avLst/>
          </a:prstGeom>
        </p:spPr>
      </p:pic>
      <p:pic>
        <p:nvPicPr>
          <p:cNvPr id="7" name="Picture 6">
            <a:extLst>
              <a:ext uri="{FF2B5EF4-FFF2-40B4-BE49-F238E27FC236}">
                <a16:creationId xmlns:a16="http://schemas.microsoft.com/office/drawing/2014/main" id="{919C5818-1FF9-425D-A7F5-E60EB150114A}"/>
              </a:ext>
            </a:extLst>
          </p:cNvPr>
          <p:cNvPicPr>
            <a:picLocks noChangeAspect="1"/>
          </p:cNvPicPr>
          <p:nvPr/>
        </p:nvPicPr>
        <p:blipFill>
          <a:blip r:embed="rId3"/>
          <a:stretch>
            <a:fillRect/>
          </a:stretch>
        </p:blipFill>
        <p:spPr>
          <a:xfrm>
            <a:off x="6096000" y="2059806"/>
            <a:ext cx="4095939" cy="1028618"/>
          </a:xfrm>
          <a:prstGeom prst="rect">
            <a:avLst/>
          </a:prstGeom>
        </p:spPr>
      </p:pic>
    </p:spTree>
    <p:extLst>
      <p:ext uri="{BB962C8B-B14F-4D97-AF65-F5344CB8AC3E}">
        <p14:creationId xmlns:p14="http://schemas.microsoft.com/office/powerpoint/2010/main" val="8329795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E811F6-F30D-4F9E-AEE7-63F915E46125}"/>
              </a:ext>
            </a:extLst>
          </p:cNvPr>
          <p:cNvPicPr>
            <a:picLocks noChangeAspect="1"/>
          </p:cNvPicPr>
          <p:nvPr/>
        </p:nvPicPr>
        <p:blipFill>
          <a:blip r:embed="rId2"/>
          <a:stretch>
            <a:fillRect/>
          </a:stretch>
        </p:blipFill>
        <p:spPr>
          <a:xfrm>
            <a:off x="1590353" y="1011333"/>
            <a:ext cx="9160651" cy="4835333"/>
          </a:xfrm>
          <a:prstGeom prst="rect">
            <a:avLst/>
          </a:prstGeom>
        </p:spPr>
      </p:pic>
      <p:sp>
        <p:nvSpPr>
          <p:cNvPr id="2" name="Rectangle 1">
            <a:extLst>
              <a:ext uri="{FF2B5EF4-FFF2-40B4-BE49-F238E27FC236}">
                <a16:creationId xmlns:a16="http://schemas.microsoft.com/office/drawing/2014/main" id="{03B5ED1A-D59C-40CC-8DC3-1067B0B46631}"/>
              </a:ext>
            </a:extLst>
          </p:cNvPr>
          <p:cNvSpPr/>
          <p:nvPr/>
        </p:nvSpPr>
        <p:spPr>
          <a:xfrm>
            <a:off x="2762451" y="2290812"/>
            <a:ext cx="6843562" cy="113818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8CAEFC97-5337-44B8-AC7C-0A6AD3EF71BD}"/>
              </a:ext>
            </a:extLst>
          </p:cNvPr>
          <p:cNvSpPr/>
          <p:nvPr/>
        </p:nvSpPr>
        <p:spPr>
          <a:xfrm>
            <a:off x="2021305" y="4090737"/>
            <a:ext cx="5794409" cy="5678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1928E929-E0C3-4166-9E0D-CAC02737A108}"/>
              </a:ext>
            </a:extLst>
          </p:cNvPr>
          <p:cNvSpPr/>
          <p:nvPr/>
        </p:nvSpPr>
        <p:spPr>
          <a:xfrm>
            <a:off x="4658627" y="5245768"/>
            <a:ext cx="4206240" cy="60089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9040727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E811F6-F30D-4F9E-AEE7-63F915E46125}"/>
              </a:ext>
            </a:extLst>
          </p:cNvPr>
          <p:cNvPicPr>
            <a:picLocks noChangeAspect="1"/>
          </p:cNvPicPr>
          <p:nvPr/>
        </p:nvPicPr>
        <p:blipFill>
          <a:blip r:embed="rId2"/>
          <a:stretch>
            <a:fillRect/>
          </a:stretch>
        </p:blipFill>
        <p:spPr>
          <a:xfrm>
            <a:off x="1590353" y="1011333"/>
            <a:ext cx="9160651" cy="4835333"/>
          </a:xfrm>
          <a:prstGeom prst="rect">
            <a:avLst/>
          </a:prstGeom>
        </p:spPr>
      </p:pic>
    </p:spTree>
    <p:extLst>
      <p:ext uri="{BB962C8B-B14F-4D97-AF65-F5344CB8AC3E}">
        <p14:creationId xmlns:p14="http://schemas.microsoft.com/office/powerpoint/2010/main" val="14842531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4ABE-E33F-4880-BBCA-1E4E071C2875}"/>
              </a:ext>
            </a:extLst>
          </p:cNvPr>
          <p:cNvSpPr>
            <a:spLocks noGrp="1"/>
          </p:cNvSpPr>
          <p:nvPr>
            <p:ph type="title"/>
          </p:nvPr>
        </p:nvSpPr>
        <p:spPr>
          <a:xfrm>
            <a:off x="838200" y="278498"/>
            <a:ext cx="2530642" cy="501149"/>
          </a:xfrm>
        </p:spPr>
        <p:txBody>
          <a:bodyPr>
            <a:normAutofit fontScale="90000"/>
          </a:bodyPr>
          <a:lstStyle/>
          <a:p>
            <a:r>
              <a:rPr lang="en-IN" b="1" u="sng" dirty="0"/>
              <a:t>Smart grid</a:t>
            </a:r>
          </a:p>
        </p:txBody>
      </p:sp>
      <p:sp>
        <p:nvSpPr>
          <p:cNvPr id="3" name="Content Placeholder 2">
            <a:extLst>
              <a:ext uri="{FF2B5EF4-FFF2-40B4-BE49-F238E27FC236}">
                <a16:creationId xmlns:a16="http://schemas.microsoft.com/office/drawing/2014/main" id="{BD677963-E405-444E-B85E-BA87E93BDA2A}"/>
              </a:ext>
            </a:extLst>
          </p:cNvPr>
          <p:cNvSpPr>
            <a:spLocks noGrp="1"/>
          </p:cNvSpPr>
          <p:nvPr>
            <p:ph idx="1"/>
          </p:nvPr>
        </p:nvSpPr>
        <p:spPr>
          <a:xfrm>
            <a:off x="838200" y="1203158"/>
            <a:ext cx="10515600" cy="5233687"/>
          </a:xfrm>
        </p:spPr>
        <p:txBody>
          <a:bodyPr>
            <a:normAutofit/>
          </a:bodyPr>
          <a:lstStyle/>
          <a:p>
            <a:pPr marL="0" indent="0">
              <a:buNone/>
            </a:pPr>
            <a:r>
              <a:rPr lang="en-IN" dirty="0"/>
              <a:t>Modern Power System Characteristics:</a:t>
            </a:r>
          </a:p>
          <a:p>
            <a:r>
              <a:rPr lang="en-US" dirty="0"/>
              <a:t>Wide geographical spread</a:t>
            </a:r>
          </a:p>
          <a:p>
            <a:r>
              <a:rPr lang="en-US" dirty="0"/>
              <a:t>Large number of interconnections</a:t>
            </a:r>
          </a:p>
          <a:p>
            <a:r>
              <a:rPr lang="en-US" dirty="0"/>
              <a:t>Rapid growth in the demand of electricity</a:t>
            </a:r>
          </a:p>
          <a:p>
            <a:r>
              <a:rPr lang="en-US" dirty="0"/>
              <a:t>Power system components are being operated closer to their designed limits</a:t>
            </a:r>
          </a:p>
          <a:p>
            <a:r>
              <a:rPr lang="en-US" dirty="0"/>
              <a:t>High penetration of renewable energy sources</a:t>
            </a:r>
          </a:p>
          <a:p>
            <a:r>
              <a:rPr lang="en-US" dirty="0"/>
              <a:t>Competitive electricity market</a:t>
            </a:r>
            <a:endParaRPr lang="en-IN" dirty="0"/>
          </a:p>
        </p:txBody>
      </p:sp>
    </p:spTree>
    <p:extLst>
      <p:ext uri="{BB962C8B-B14F-4D97-AF65-F5344CB8AC3E}">
        <p14:creationId xmlns:p14="http://schemas.microsoft.com/office/powerpoint/2010/main" val="42757749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145353-A876-42FF-B1B8-B1B32506125D}"/>
              </a:ext>
            </a:extLst>
          </p:cNvPr>
          <p:cNvSpPr>
            <a:spLocks noGrp="1"/>
          </p:cNvSpPr>
          <p:nvPr>
            <p:ph idx="1"/>
          </p:nvPr>
        </p:nvSpPr>
        <p:spPr>
          <a:xfrm>
            <a:off x="838200" y="1231399"/>
            <a:ext cx="11077876" cy="5626601"/>
          </a:xfrm>
        </p:spPr>
        <p:txBody>
          <a:bodyPr>
            <a:normAutofit/>
          </a:bodyPr>
          <a:lstStyle/>
          <a:p>
            <a:r>
              <a:rPr lang="en-US" dirty="0"/>
              <a:t>Smart Grid refers to the integration of digital technology into the existing electrical grid, enabling two-way communication between all grid components.</a:t>
            </a:r>
          </a:p>
          <a:p>
            <a:r>
              <a:rPr lang="en-US" dirty="0"/>
              <a:t>Additional features:</a:t>
            </a:r>
          </a:p>
          <a:p>
            <a:pPr marL="514350" indent="-514350">
              <a:buFont typeface="+mj-lt"/>
              <a:buAutoNum type="arabicPeriod"/>
            </a:pPr>
            <a:r>
              <a:rPr lang="en-US" dirty="0"/>
              <a:t>Optimize assets and operate more efficiently</a:t>
            </a:r>
          </a:p>
          <a:p>
            <a:pPr marL="514350" indent="-514350">
              <a:buFont typeface="+mj-lt"/>
              <a:buAutoNum type="arabicPeriod"/>
            </a:pPr>
            <a:r>
              <a:rPr lang="en-US" dirty="0"/>
              <a:t>Reduce frequency and duration of outages</a:t>
            </a:r>
          </a:p>
          <a:p>
            <a:pPr marL="514350" indent="-514350">
              <a:buFont typeface="+mj-lt"/>
              <a:buAutoNum type="arabicPeriod"/>
            </a:pPr>
            <a:r>
              <a:rPr lang="en-US" dirty="0"/>
              <a:t>Resist physical and cyber attack</a:t>
            </a:r>
          </a:p>
          <a:p>
            <a:pPr marL="514350" indent="-514350">
              <a:buFont typeface="+mj-lt"/>
              <a:buAutoNum type="arabicPeriod"/>
            </a:pPr>
            <a:r>
              <a:rPr lang="en-US" dirty="0"/>
              <a:t>Provide improved power quality</a:t>
            </a:r>
          </a:p>
          <a:p>
            <a:pPr marL="514350" indent="-514350">
              <a:buFont typeface="+mj-lt"/>
              <a:buAutoNum type="arabicPeriod"/>
            </a:pPr>
            <a:r>
              <a:rPr lang="en-US" dirty="0"/>
              <a:t>Accommodate renewable energy and energy storage options</a:t>
            </a:r>
          </a:p>
          <a:p>
            <a:pPr marL="514350" indent="-514350">
              <a:buFont typeface="+mj-lt"/>
              <a:buAutoNum type="arabicPeriod"/>
            </a:pPr>
            <a:r>
              <a:rPr lang="en-US" dirty="0"/>
              <a:t>Enable new products, services, and markets</a:t>
            </a:r>
          </a:p>
          <a:p>
            <a:endParaRPr lang="en-IN" dirty="0"/>
          </a:p>
        </p:txBody>
      </p:sp>
      <p:sp>
        <p:nvSpPr>
          <p:cNvPr id="4" name="Title 1">
            <a:extLst>
              <a:ext uri="{FF2B5EF4-FFF2-40B4-BE49-F238E27FC236}">
                <a16:creationId xmlns:a16="http://schemas.microsoft.com/office/drawing/2014/main" id="{F9109EFF-797E-477C-869E-FFEB2AF1374F}"/>
              </a:ext>
            </a:extLst>
          </p:cNvPr>
          <p:cNvSpPr>
            <a:spLocks noGrp="1"/>
          </p:cNvSpPr>
          <p:nvPr>
            <p:ph type="title"/>
          </p:nvPr>
        </p:nvSpPr>
        <p:spPr>
          <a:xfrm>
            <a:off x="838200" y="278498"/>
            <a:ext cx="2530642" cy="501149"/>
          </a:xfrm>
        </p:spPr>
        <p:txBody>
          <a:bodyPr>
            <a:normAutofit fontScale="90000"/>
          </a:bodyPr>
          <a:lstStyle/>
          <a:p>
            <a:r>
              <a:rPr lang="en-IN" b="1" u="sng" dirty="0"/>
              <a:t>Smart grid</a:t>
            </a:r>
          </a:p>
        </p:txBody>
      </p:sp>
    </p:spTree>
    <p:extLst>
      <p:ext uri="{BB962C8B-B14F-4D97-AF65-F5344CB8AC3E}">
        <p14:creationId xmlns:p14="http://schemas.microsoft.com/office/powerpoint/2010/main" val="4671221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3F9ABF-53A8-4EBD-9A3A-BA3F1E0E39DB}"/>
              </a:ext>
            </a:extLst>
          </p:cNvPr>
          <p:cNvSpPr>
            <a:spLocks noGrp="1"/>
          </p:cNvSpPr>
          <p:nvPr>
            <p:ph idx="1"/>
          </p:nvPr>
        </p:nvSpPr>
        <p:spPr>
          <a:xfrm>
            <a:off x="593610" y="2121763"/>
            <a:ext cx="3822192" cy="3773010"/>
          </a:xfrm>
        </p:spPr>
        <p:txBody>
          <a:bodyPr>
            <a:normAutofit/>
          </a:bodyPr>
          <a:lstStyle/>
          <a:p>
            <a:r>
              <a:rPr lang="en-US" sz="2000">
                <a:solidFill>
                  <a:schemeClr val="bg1"/>
                </a:solidFill>
              </a:rPr>
              <a:t>A Smart Grid is one that incorporates information and communications technology into every aspect of electricity generation, delivery and consumption in order to minimize environmental impact, enhance markets, improve reliability and service, reduce costs and improve efficiency.</a:t>
            </a:r>
          </a:p>
          <a:p>
            <a:endParaRPr lang="en-IN" sz="2000">
              <a:solidFill>
                <a:schemeClr val="bg1"/>
              </a:solidFill>
            </a:endParaRPr>
          </a:p>
        </p:txBody>
      </p:sp>
      <p:pic>
        <p:nvPicPr>
          <p:cNvPr id="5" name="Picture 4" descr="Diagram&#10;&#10;Description automatically generated">
            <a:extLst>
              <a:ext uri="{FF2B5EF4-FFF2-40B4-BE49-F238E27FC236}">
                <a16:creationId xmlns:a16="http://schemas.microsoft.com/office/drawing/2014/main" id="{D59E1A88-0620-481D-9D4D-506849E10931}"/>
              </a:ext>
            </a:extLst>
          </p:cNvPr>
          <p:cNvPicPr>
            <a:picLocks noChangeAspect="1"/>
          </p:cNvPicPr>
          <p:nvPr/>
        </p:nvPicPr>
        <p:blipFill>
          <a:blip r:embed="rId2"/>
          <a:stretch>
            <a:fillRect/>
          </a:stretch>
        </p:blipFill>
        <p:spPr>
          <a:xfrm>
            <a:off x="5171440" y="218896"/>
            <a:ext cx="6494578" cy="6283504"/>
          </a:xfrm>
          <a:prstGeom prst="rect">
            <a:avLst/>
          </a:prstGeom>
        </p:spPr>
      </p:pic>
    </p:spTree>
    <p:extLst>
      <p:ext uri="{BB962C8B-B14F-4D97-AF65-F5344CB8AC3E}">
        <p14:creationId xmlns:p14="http://schemas.microsoft.com/office/powerpoint/2010/main" val="38533687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3BE1-2A19-47AD-B92C-83FC0F1FE6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3D0C7A-99A3-4DB7-93D6-EC7F1F472BE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67318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50A4-223D-439E-97FC-5B439710E76C}"/>
              </a:ext>
            </a:extLst>
          </p:cNvPr>
          <p:cNvSpPr>
            <a:spLocks noGrp="1"/>
          </p:cNvSpPr>
          <p:nvPr>
            <p:ph type="title"/>
          </p:nvPr>
        </p:nvSpPr>
        <p:spPr>
          <a:xfrm>
            <a:off x="1350963" y="247043"/>
            <a:ext cx="7240587" cy="619732"/>
          </a:xfrm>
        </p:spPr>
        <p:txBody>
          <a:bodyPr>
            <a:noAutofit/>
          </a:bodyPr>
          <a:lstStyle/>
          <a:p>
            <a:r>
              <a:rPr lang="en-IN" b="0" i="0" u="sng" strike="noStrike" baseline="0" dirty="0">
                <a:latin typeface="Arial" panose="020B0604020202020204" pitchFamily="34" charset="0"/>
              </a:rPr>
              <a:t>Generating Stations</a:t>
            </a:r>
            <a:endParaRPr lang="en-IN" u="sng" dirty="0"/>
          </a:p>
        </p:txBody>
      </p:sp>
      <p:sp>
        <p:nvSpPr>
          <p:cNvPr id="3" name="Content Placeholder 2">
            <a:extLst>
              <a:ext uri="{FF2B5EF4-FFF2-40B4-BE49-F238E27FC236}">
                <a16:creationId xmlns:a16="http://schemas.microsoft.com/office/drawing/2014/main" id="{C209533B-363A-4B7C-AE81-4FD4707AA037}"/>
              </a:ext>
            </a:extLst>
          </p:cNvPr>
          <p:cNvSpPr>
            <a:spLocks noGrp="1"/>
          </p:cNvSpPr>
          <p:nvPr>
            <p:ph idx="1"/>
          </p:nvPr>
        </p:nvSpPr>
        <p:spPr>
          <a:xfrm>
            <a:off x="1209675" y="1190018"/>
            <a:ext cx="10134600" cy="5667982"/>
          </a:xfrm>
        </p:spPr>
        <p:txBody>
          <a:bodyPr/>
          <a:lstStyle/>
          <a:p>
            <a:pPr algn="l"/>
            <a:r>
              <a:rPr lang="en-US" sz="1800" u="none" strike="noStrike" baseline="0" dirty="0">
                <a:latin typeface="Georgia" panose="02040502050405020303" pitchFamily="18" charset="0"/>
              </a:rPr>
              <a:t>Bulk electric power is produced by special plants known as generating stations or power plants.</a:t>
            </a:r>
          </a:p>
          <a:p>
            <a:pPr algn="l"/>
            <a:r>
              <a:rPr lang="en-US" sz="1800" b="0" i="0" u="none" strike="noStrike" baseline="0" dirty="0">
                <a:latin typeface="Georgia" panose="02040502050405020303" pitchFamily="18" charset="0"/>
              </a:rPr>
              <a:t>A generating station essentially employs a prime mover coupled to an alternator for the production of electric power.</a:t>
            </a:r>
          </a:p>
          <a:p>
            <a:pPr algn="l"/>
            <a:r>
              <a:rPr lang="en-US" sz="1800" b="0" i="0" u="none" strike="noStrike" baseline="0" dirty="0">
                <a:latin typeface="Georgia" panose="02040502050405020303" pitchFamily="18" charset="0"/>
              </a:rPr>
              <a:t>The </a:t>
            </a:r>
            <a:r>
              <a:rPr lang="en-US" sz="1800" b="0" u="none" strike="noStrike" baseline="0" dirty="0">
                <a:latin typeface="Georgia" panose="02040502050405020303" pitchFamily="18" charset="0"/>
              </a:rPr>
              <a:t>prime mover (e.g. Steam turbine, water turbine etc.) converts energy from some other form into mechanical energy.</a:t>
            </a:r>
          </a:p>
          <a:p>
            <a:pPr algn="l"/>
            <a:r>
              <a:rPr lang="en-IN" sz="1800" b="0" i="0" u="none" strike="noStrike" baseline="0" dirty="0">
                <a:latin typeface="Georgia" panose="02040502050405020303" pitchFamily="18" charset="0"/>
              </a:rPr>
              <a:t>The </a:t>
            </a:r>
            <a:r>
              <a:rPr lang="en-US" sz="1800" b="0" i="0" u="none" strike="noStrike" baseline="0" dirty="0">
                <a:latin typeface="Georgia" panose="02040502050405020303" pitchFamily="18" charset="0"/>
              </a:rPr>
              <a:t>alternator converts mechanical energy of the prime mover into electrical energy.</a:t>
            </a:r>
          </a:p>
          <a:p>
            <a:pPr algn="l"/>
            <a:r>
              <a:rPr lang="en-US" sz="1800" dirty="0">
                <a:latin typeface="Georgia" panose="02040502050405020303" pitchFamily="18" charset="0"/>
              </a:rPr>
              <a:t>A</a:t>
            </a:r>
            <a:r>
              <a:rPr lang="en-US" sz="1800" b="0" i="0" u="none" strike="noStrike" baseline="0" dirty="0">
                <a:latin typeface="Georgia" panose="02040502050405020303" pitchFamily="18" charset="0"/>
              </a:rPr>
              <a:t> modern generating station employs several auxiliary equipment and instruments to ensure cheap, </a:t>
            </a:r>
            <a:r>
              <a:rPr lang="en-IN" sz="1800" b="0" i="0" u="none" strike="noStrike" baseline="0" dirty="0">
                <a:latin typeface="Georgia" panose="02040502050405020303" pitchFamily="18" charset="0"/>
              </a:rPr>
              <a:t>reliable and continuous service.</a:t>
            </a:r>
          </a:p>
          <a:p>
            <a:r>
              <a:rPr lang="en-US" sz="1800" b="0" i="0" u="none" strike="noStrike" baseline="0" dirty="0">
                <a:latin typeface="Georgia" panose="02040502050405020303" pitchFamily="18" charset="0"/>
              </a:rPr>
              <a:t>Depending upon the form of energy converted into electrical energy </a:t>
            </a:r>
            <a:r>
              <a:rPr lang="en-IN" sz="1800" b="0" i="0" u="none" strike="noStrike" baseline="0" dirty="0">
                <a:latin typeface="Georgia" panose="02040502050405020303" pitchFamily="18" charset="0"/>
              </a:rPr>
              <a:t>the generating stations are classified as under :</a:t>
            </a:r>
          </a:p>
          <a:p>
            <a:pPr marL="0" indent="0" algn="l">
              <a:buNone/>
            </a:pPr>
            <a:r>
              <a:rPr lang="en-US" sz="1800" b="1" i="0" u="none" strike="noStrike" baseline="0" dirty="0">
                <a:latin typeface="Georgia" panose="02040502050405020303" pitchFamily="18" charset="0"/>
              </a:rPr>
              <a:t>(</a:t>
            </a:r>
            <a:r>
              <a:rPr lang="en-US" sz="1800" b="1" i="1" u="none" strike="noStrike" baseline="0" dirty="0" err="1">
                <a:latin typeface="Georgia" panose="02040502050405020303" pitchFamily="18" charset="0"/>
              </a:rPr>
              <a:t>i</a:t>
            </a:r>
            <a:r>
              <a:rPr lang="en-US" sz="1800" b="1" i="0" u="none" strike="noStrike" baseline="0" dirty="0">
                <a:latin typeface="Georgia" panose="02040502050405020303" pitchFamily="18" charset="0"/>
              </a:rPr>
              <a:t>) </a:t>
            </a:r>
            <a:r>
              <a:rPr lang="en-US" sz="1800" b="0" i="0" u="none" strike="noStrike" baseline="0" dirty="0">
                <a:latin typeface="Georgia" panose="02040502050405020303" pitchFamily="18" charset="0"/>
              </a:rPr>
              <a:t>Steam power stations                              </a:t>
            </a:r>
            <a:r>
              <a:rPr lang="en-US" sz="1800" b="1" i="0" u="none" strike="noStrike" baseline="0" dirty="0">
                <a:latin typeface="Georgia" panose="02040502050405020303" pitchFamily="18" charset="0"/>
              </a:rPr>
              <a:t>(</a:t>
            </a:r>
            <a:r>
              <a:rPr lang="en-US" sz="1800" b="1" i="1" u="none" strike="noStrike" baseline="0" dirty="0">
                <a:latin typeface="Georgia" panose="02040502050405020303" pitchFamily="18" charset="0"/>
              </a:rPr>
              <a:t>ii</a:t>
            </a:r>
            <a:r>
              <a:rPr lang="en-US" sz="1800" b="1" i="0" u="none" strike="noStrike" baseline="0" dirty="0">
                <a:latin typeface="Georgia" panose="02040502050405020303" pitchFamily="18" charset="0"/>
              </a:rPr>
              <a:t>) </a:t>
            </a:r>
            <a:r>
              <a:rPr lang="en-US" sz="1800" b="0" i="0" u="none" strike="noStrike" baseline="0" dirty="0">
                <a:latin typeface="Georgia" panose="02040502050405020303" pitchFamily="18" charset="0"/>
              </a:rPr>
              <a:t>Hydroelectric power stations</a:t>
            </a:r>
          </a:p>
          <a:p>
            <a:pPr marL="0" indent="0" algn="l">
              <a:buNone/>
            </a:pPr>
            <a:r>
              <a:rPr lang="en-US" sz="1800" b="1" i="0" u="none" strike="noStrike" baseline="0" dirty="0">
                <a:latin typeface="Georgia" panose="02040502050405020303" pitchFamily="18" charset="0"/>
              </a:rPr>
              <a:t>(</a:t>
            </a:r>
            <a:r>
              <a:rPr lang="en-US" sz="1800" b="1" i="1" u="none" strike="noStrike" baseline="0" dirty="0">
                <a:latin typeface="Georgia" panose="02040502050405020303" pitchFamily="18" charset="0"/>
              </a:rPr>
              <a:t>iii</a:t>
            </a:r>
            <a:r>
              <a:rPr lang="en-US" sz="1800" b="1" i="0" u="none" strike="noStrike" baseline="0" dirty="0">
                <a:latin typeface="Georgia" panose="02040502050405020303" pitchFamily="18" charset="0"/>
              </a:rPr>
              <a:t>) </a:t>
            </a:r>
            <a:r>
              <a:rPr lang="en-US" sz="1800" b="0" i="0" u="none" strike="noStrike" baseline="0" dirty="0">
                <a:latin typeface="Georgia" panose="02040502050405020303" pitchFamily="18" charset="0"/>
              </a:rPr>
              <a:t>Diesel power stations                            </a:t>
            </a:r>
            <a:r>
              <a:rPr lang="en-US" sz="1800" b="1" i="0" u="none" strike="noStrike" baseline="0" dirty="0">
                <a:latin typeface="Georgia" panose="02040502050405020303" pitchFamily="18" charset="0"/>
              </a:rPr>
              <a:t>(</a:t>
            </a:r>
            <a:r>
              <a:rPr lang="en-US" sz="1800" b="1" i="1" u="none" strike="noStrike" baseline="0" dirty="0">
                <a:latin typeface="Georgia" panose="02040502050405020303" pitchFamily="18" charset="0"/>
              </a:rPr>
              <a:t>iv</a:t>
            </a:r>
            <a:r>
              <a:rPr lang="en-US" sz="1800" b="1" i="0" u="none" strike="noStrike" baseline="0" dirty="0">
                <a:latin typeface="Georgia" panose="02040502050405020303" pitchFamily="18" charset="0"/>
              </a:rPr>
              <a:t>) </a:t>
            </a:r>
            <a:r>
              <a:rPr lang="en-US" sz="1800" b="0" i="0" u="none" strike="noStrike" baseline="0" dirty="0">
                <a:latin typeface="Georgia" panose="02040502050405020303" pitchFamily="18" charset="0"/>
              </a:rPr>
              <a:t>Nuclear power stations</a:t>
            </a:r>
            <a:endParaRPr lang="en-IN" dirty="0">
              <a:latin typeface="Georgia" panose="02040502050405020303" pitchFamily="18" charset="0"/>
            </a:endParaRPr>
          </a:p>
        </p:txBody>
      </p:sp>
    </p:spTree>
    <p:extLst>
      <p:ext uri="{BB962C8B-B14F-4D97-AF65-F5344CB8AC3E}">
        <p14:creationId xmlns:p14="http://schemas.microsoft.com/office/powerpoint/2010/main" val="1025327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D479F-BD04-462E-9814-49F71F572136}"/>
              </a:ext>
            </a:extLst>
          </p:cNvPr>
          <p:cNvSpPr>
            <a:spLocks noGrp="1"/>
          </p:cNvSpPr>
          <p:nvPr>
            <p:ph type="title"/>
          </p:nvPr>
        </p:nvSpPr>
        <p:spPr>
          <a:xfrm>
            <a:off x="1284288" y="313718"/>
            <a:ext cx="9905998" cy="353032"/>
          </a:xfrm>
        </p:spPr>
        <p:txBody>
          <a:bodyPr>
            <a:normAutofit fontScale="90000"/>
          </a:bodyPr>
          <a:lstStyle/>
          <a:p>
            <a:r>
              <a:rPr lang="en-US" sz="3200" b="0" i="0" u="none" strike="noStrike" baseline="0" dirty="0">
                <a:latin typeface="Arial" panose="020B0604020202020204" pitchFamily="34" charset="0"/>
              </a:rPr>
              <a:t>Steam Power Station (Thermal Station)</a:t>
            </a:r>
            <a:endParaRPr lang="en-IN" sz="5400" dirty="0"/>
          </a:p>
        </p:txBody>
      </p:sp>
      <p:sp>
        <p:nvSpPr>
          <p:cNvPr id="3" name="Content Placeholder 2">
            <a:extLst>
              <a:ext uri="{FF2B5EF4-FFF2-40B4-BE49-F238E27FC236}">
                <a16:creationId xmlns:a16="http://schemas.microsoft.com/office/drawing/2014/main" id="{560828EA-2DAD-485E-AC3A-DB832CDE8A29}"/>
              </a:ext>
            </a:extLst>
          </p:cNvPr>
          <p:cNvSpPr>
            <a:spLocks noGrp="1"/>
          </p:cNvSpPr>
          <p:nvPr>
            <p:ph idx="1"/>
          </p:nvPr>
        </p:nvSpPr>
        <p:spPr>
          <a:xfrm>
            <a:off x="1141412" y="752475"/>
            <a:ext cx="9905999" cy="5886450"/>
          </a:xfrm>
        </p:spPr>
        <p:txBody>
          <a:bodyPr/>
          <a:lstStyle/>
          <a:p>
            <a:r>
              <a:rPr lang="en-US" sz="1800" dirty="0">
                <a:latin typeface="Georgia" panose="02040502050405020303" pitchFamily="18" charset="0"/>
              </a:rPr>
              <a:t>C</a:t>
            </a:r>
            <a:r>
              <a:rPr lang="en-US" sz="1800" b="0" u="none" strike="noStrike" baseline="0" dirty="0">
                <a:latin typeface="Georgia" panose="02040502050405020303" pitchFamily="18" charset="0"/>
              </a:rPr>
              <a:t>onverts heat energy of coal combustion into electrical energy</a:t>
            </a:r>
          </a:p>
          <a:p>
            <a:r>
              <a:rPr lang="en-US" sz="1800" dirty="0">
                <a:latin typeface="Georgia" panose="02040502050405020303" pitchFamily="18" charset="0"/>
              </a:rPr>
              <a:t>The s</a:t>
            </a:r>
            <a:r>
              <a:rPr lang="en-US" sz="1800" b="0" i="0" u="none" strike="noStrike" baseline="0" dirty="0">
                <a:latin typeface="Georgia" panose="02040502050405020303" pitchFamily="18" charset="0"/>
              </a:rPr>
              <a:t>team power station basically works on the </a:t>
            </a:r>
            <a:r>
              <a:rPr lang="en-US" sz="1800" b="0" i="0" u="none" strike="noStrike" baseline="0" dirty="0">
                <a:solidFill>
                  <a:srgbClr val="FF0000"/>
                </a:solidFill>
                <a:latin typeface="Georgia" panose="02040502050405020303" pitchFamily="18" charset="0"/>
              </a:rPr>
              <a:t>Rankine cycle</a:t>
            </a:r>
          </a:p>
          <a:p>
            <a:pPr algn="l"/>
            <a:r>
              <a:rPr lang="en-US" sz="1800" b="0" i="0" u="none" strike="noStrike" baseline="0" dirty="0">
                <a:latin typeface="Georgia" panose="02040502050405020303" pitchFamily="18" charset="0"/>
              </a:rPr>
              <a:t>Steam is produced in the boiler by utilizing the heat of coal combustion.</a:t>
            </a:r>
          </a:p>
          <a:p>
            <a:pPr algn="l"/>
            <a:r>
              <a:rPr lang="en-US" sz="1800" dirty="0">
                <a:latin typeface="Georgia" panose="02040502050405020303" pitchFamily="18" charset="0"/>
              </a:rPr>
              <a:t>S</a:t>
            </a:r>
            <a:r>
              <a:rPr lang="en-US" sz="1800" b="0" i="0" u="none" strike="noStrike" baseline="0" dirty="0">
                <a:latin typeface="Georgia" panose="02040502050405020303" pitchFamily="18" charset="0"/>
              </a:rPr>
              <a:t>team is then expanded in the prime mover (</a:t>
            </a:r>
            <a:r>
              <a:rPr lang="en-US" sz="1800" b="0" i="1" u="none" strike="noStrike" baseline="0" dirty="0">
                <a:latin typeface="Georgia" panose="02040502050405020303" pitchFamily="18" charset="0"/>
              </a:rPr>
              <a:t>i.e</a:t>
            </a:r>
            <a:r>
              <a:rPr lang="en-US" sz="1800" b="0" i="0" u="none" strike="noStrike" baseline="0" dirty="0">
                <a:latin typeface="Georgia" panose="02040502050405020303" pitchFamily="18" charset="0"/>
              </a:rPr>
              <a:t>., steam turbine) and is </a:t>
            </a:r>
          </a:p>
          <a:p>
            <a:pPr marL="0" indent="0" algn="l">
              <a:buNone/>
            </a:pPr>
            <a:r>
              <a:rPr lang="en-US" sz="1800" dirty="0">
                <a:latin typeface="Georgia" panose="02040502050405020303" pitchFamily="18" charset="0"/>
              </a:rPr>
              <a:t>    </a:t>
            </a:r>
            <a:r>
              <a:rPr lang="en-US" sz="1800" b="0" i="0" u="none" strike="noStrike" baseline="0" dirty="0">
                <a:latin typeface="Georgia" panose="02040502050405020303" pitchFamily="18" charset="0"/>
              </a:rPr>
              <a:t>condensed in a condenser to be fed into the boiler again.</a:t>
            </a:r>
          </a:p>
          <a:p>
            <a:pPr algn="l"/>
            <a:r>
              <a:rPr lang="en-IN" sz="1800" dirty="0">
                <a:latin typeface="Georgia" panose="02040502050405020303" pitchFamily="18" charset="0"/>
              </a:rPr>
              <a:t>S</a:t>
            </a:r>
            <a:r>
              <a:rPr lang="en-IN" sz="1800" b="0" i="0" u="none" strike="noStrike" baseline="0" dirty="0">
                <a:latin typeface="Georgia" panose="02040502050405020303" pitchFamily="18" charset="0"/>
              </a:rPr>
              <a:t>team turbine drives the </a:t>
            </a:r>
            <a:r>
              <a:rPr lang="en-US" sz="1800" b="0" i="0" u="none" strike="noStrike" baseline="0" dirty="0">
                <a:latin typeface="Georgia" panose="02040502050405020303" pitchFamily="18" charset="0"/>
              </a:rPr>
              <a:t>alternator which converts mechanical energy of</a:t>
            </a:r>
          </a:p>
          <a:p>
            <a:pPr marL="0" indent="0" algn="l">
              <a:buNone/>
            </a:pPr>
            <a:r>
              <a:rPr lang="en-US" sz="1800" dirty="0">
                <a:latin typeface="Georgia" panose="02040502050405020303" pitchFamily="18" charset="0"/>
              </a:rPr>
              <a:t>   </a:t>
            </a:r>
            <a:r>
              <a:rPr lang="en-US" sz="1800" b="0" i="0" u="none" strike="noStrike" baseline="0" dirty="0">
                <a:latin typeface="Georgia" panose="02040502050405020303" pitchFamily="18" charset="0"/>
              </a:rPr>
              <a:t> the turbine into electrical energy.</a:t>
            </a:r>
          </a:p>
          <a:p>
            <a:pPr algn="l"/>
            <a:r>
              <a:rPr lang="en-US" sz="1800" dirty="0">
                <a:latin typeface="Georgia" panose="02040502050405020303" pitchFamily="18" charset="0"/>
              </a:rPr>
              <a:t>S</a:t>
            </a:r>
            <a:r>
              <a:rPr lang="en-US" sz="1800" b="0" i="0" u="none" strike="noStrike" baseline="0" dirty="0">
                <a:latin typeface="Georgia" panose="02040502050405020303" pitchFamily="18" charset="0"/>
              </a:rPr>
              <a:t>uitable where coal and water are available in abundance and a large amount of electric power is to be generated.</a:t>
            </a:r>
          </a:p>
          <a:p>
            <a:pPr marL="0" indent="0" algn="l">
              <a:buNone/>
            </a:pPr>
            <a:r>
              <a:rPr lang="en-IN" sz="1800" u="sng" dirty="0">
                <a:latin typeface="Georgia" panose="02040502050405020303" pitchFamily="18" charset="0"/>
              </a:rPr>
              <a:t>ADVANTAGES</a:t>
            </a:r>
          </a:p>
          <a:p>
            <a:pPr algn="l"/>
            <a:r>
              <a:rPr lang="en-US" sz="1800" b="0" i="0" dirty="0">
                <a:effectLst/>
                <a:latin typeface="Georgia" panose="02040502050405020303" pitchFamily="18" charset="0"/>
              </a:rPr>
              <a:t>Of all the </a:t>
            </a:r>
            <a:r>
              <a:rPr lang="en-US" sz="1800" dirty="0">
                <a:latin typeface="Georgia" panose="02040502050405020303" pitchFamily="18" charset="0"/>
              </a:rPr>
              <a:t>fossil fuel</a:t>
            </a:r>
            <a:r>
              <a:rPr lang="en-US" sz="1800" b="0" i="0" dirty="0">
                <a:effectLst/>
                <a:latin typeface="Georgia" panose="02040502050405020303" pitchFamily="18" charset="0"/>
              </a:rPr>
              <a:t> sources, coal is the least expensive for its </a:t>
            </a:r>
            <a:r>
              <a:rPr lang="en-US" sz="1800" b="0" i="0" strike="noStrike" dirty="0">
                <a:effectLst/>
                <a:latin typeface="Georgia" panose="02040502050405020303" pitchFamily="18" charset="0"/>
              </a:rPr>
              <a:t> energy content. </a:t>
            </a:r>
          </a:p>
          <a:p>
            <a:pPr algn="l"/>
            <a:r>
              <a:rPr lang="en-US" sz="1800" b="0" i="0" u="none" strike="noStrike" baseline="0" dirty="0">
                <a:latin typeface="Georgia" panose="02040502050405020303" pitchFamily="18" charset="0"/>
              </a:rPr>
              <a:t>Less initial cost as compared to other generating stations.</a:t>
            </a:r>
          </a:p>
          <a:p>
            <a:pPr algn="l"/>
            <a:r>
              <a:rPr lang="en-US" sz="1800" dirty="0">
                <a:latin typeface="Georgia" panose="02040502050405020303" pitchFamily="18" charset="0"/>
              </a:rPr>
              <a:t>R</a:t>
            </a:r>
            <a:r>
              <a:rPr lang="en-US" sz="1800" b="0" i="0" u="none" strike="noStrike" baseline="0" dirty="0">
                <a:latin typeface="Georgia" panose="02040502050405020303" pitchFamily="18" charset="0"/>
              </a:rPr>
              <a:t>equires less space as compared to the hydroelectric power station.</a:t>
            </a:r>
            <a:endParaRPr lang="en-US" sz="1800" u="sng" dirty="0">
              <a:latin typeface="Georgia" panose="02040502050405020303" pitchFamily="18" charset="0"/>
            </a:endParaRPr>
          </a:p>
        </p:txBody>
      </p:sp>
      <p:pic>
        <p:nvPicPr>
          <p:cNvPr id="5" name="Picture 4">
            <a:extLst>
              <a:ext uri="{FF2B5EF4-FFF2-40B4-BE49-F238E27FC236}">
                <a16:creationId xmlns:a16="http://schemas.microsoft.com/office/drawing/2014/main" id="{73C56663-F060-4561-8DDC-481FF23CBF97}"/>
              </a:ext>
            </a:extLst>
          </p:cNvPr>
          <p:cNvPicPr>
            <a:picLocks noChangeAspect="1"/>
          </p:cNvPicPr>
          <p:nvPr/>
        </p:nvPicPr>
        <p:blipFill>
          <a:blip r:embed="rId2"/>
          <a:stretch>
            <a:fillRect/>
          </a:stretch>
        </p:blipFill>
        <p:spPr>
          <a:xfrm>
            <a:off x="9110663" y="780443"/>
            <a:ext cx="2870396" cy="2771775"/>
          </a:xfrm>
          <a:prstGeom prst="rect">
            <a:avLst/>
          </a:prstGeom>
        </p:spPr>
      </p:pic>
    </p:spTree>
    <p:extLst>
      <p:ext uri="{BB962C8B-B14F-4D97-AF65-F5344CB8AC3E}">
        <p14:creationId xmlns:p14="http://schemas.microsoft.com/office/powerpoint/2010/main" val="3381605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01FA-16DB-42CD-B658-74DB685BAE1C}"/>
              </a:ext>
            </a:extLst>
          </p:cNvPr>
          <p:cNvSpPr>
            <a:spLocks noGrp="1"/>
          </p:cNvSpPr>
          <p:nvPr>
            <p:ph type="title"/>
          </p:nvPr>
        </p:nvSpPr>
        <p:spPr>
          <a:xfrm>
            <a:off x="1027113" y="170843"/>
            <a:ext cx="10517188" cy="667357"/>
          </a:xfrm>
        </p:spPr>
        <p:txBody>
          <a:bodyPr/>
          <a:lstStyle/>
          <a:p>
            <a:r>
              <a:rPr lang="en-US" sz="3600" b="0" i="0" u="none" strike="noStrike" baseline="0" dirty="0">
                <a:latin typeface="Arial" panose="020B0604020202020204" pitchFamily="34" charset="0"/>
              </a:rPr>
              <a:t>Steam Power Station (Thermal Station)</a:t>
            </a:r>
            <a:endParaRPr lang="en-IN" dirty="0"/>
          </a:p>
        </p:txBody>
      </p:sp>
      <p:sp>
        <p:nvSpPr>
          <p:cNvPr id="3" name="Content Placeholder 2">
            <a:extLst>
              <a:ext uri="{FF2B5EF4-FFF2-40B4-BE49-F238E27FC236}">
                <a16:creationId xmlns:a16="http://schemas.microsoft.com/office/drawing/2014/main" id="{95882A8E-9503-4BBD-A12F-CC43DD8DBD68}"/>
              </a:ext>
            </a:extLst>
          </p:cNvPr>
          <p:cNvSpPr>
            <a:spLocks noGrp="1"/>
          </p:cNvSpPr>
          <p:nvPr>
            <p:ph idx="1"/>
          </p:nvPr>
        </p:nvSpPr>
        <p:spPr>
          <a:xfrm>
            <a:off x="1141412" y="904875"/>
            <a:ext cx="10402889" cy="5657850"/>
          </a:xfrm>
        </p:spPr>
        <p:txBody>
          <a:bodyPr>
            <a:normAutofit/>
          </a:bodyPr>
          <a:lstStyle/>
          <a:p>
            <a:r>
              <a:rPr lang="en-US" sz="1800" b="0" i="0" u="none" strike="noStrike" baseline="0" dirty="0">
                <a:latin typeface="Times New Roman" panose="02020603050405020304" pitchFamily="18" charset="0"/>
              </a:rPr>
              <a:t>It can be installed at any place irrespective of the existence of coal.</a:t>
            </a:r>
          </a:p>
          <a:p>
            <a:pPr marL="0" indent="0">
              <a:buNone/>
            </a:pPr>
            <a:r>
              <a:rPr lang="en-IN" sz="1800" u="sng" dirty="0">
                <a:latin typeface="Georgia" panose="02040502050405020303" pitchFamily="18" charset="0"/>
              </a:rPr>
              <a:t>DISADVANTAGES</a:t>
            </a:r>
          </a:p>
          <a:p>
            <a:r>
              <a:rPr lang="en-IN" sz="1800" b="0" i="0" u="none" strike="noStrike" baseline="0" dirty="0">
                <a:latin typeface="Times New Roman" panose="02020603050405020304" pitchFamily="18" charset="0"/>
              </a:rPr>
              <a:t>It pollutes the atmosphere</a:t>
            </a:r>
          </a:p>
          <a:p>
            <a:r>
              <a:rPr lang="en-US" sz="1800" b="0" i="0" u="none" strike="noStrike" baseline="0" dirty="0">
                <a:latin typeface="Times New Roman" panose="02020603050405020304" pitchFamily="18" charset="0"/>
              </a:rPr>
              <a:t>It is costlier in running cost as compared to hydroelectric plant.</a:t>
            </a:r>
          </a:p>
          <a:p>
            <a:pPr marL="0" indent="0">
              <a:buNone/>
            </a:pPr>
            <a:r>
              <a:rPr lang="en-US" sz="1800" b="0" i="0" u="sng" strike="noStrike" baseline="0" dirty="0">
                <a:latin typeface="Georgia" panose="02040502050405020303" pitchFamily="18" charset="0"/>
              </a:rPr>
              <a:t>SCHEMATIC ARRANGEMENT OF STEAM POWER STATION</a:t>
            </a:r>
            <a:endParaRPr lang="en-IN" sz="1800" u="sng" dirty="0">
              <a:latin typeface="Georgia" panose="02040502050405020303" pitchFamily="18" charset="0"/>
            </a:endParaRPr>
          </a:p>
          <a:p>
            <a:pPr algn="l"/>
            <a:r>
              <a:rPr lang="en-US" sz="1800" b="0" i="0" u="none" strike="noStrike" baseline="0" dirty="0">
                <a:latin typeface="Georgia" panose="02040502050405020303" pitchFamily="18" charset="0"/>
              </a:rPr>
              <a:t>The whole arrangement can be divided into the following stages for the sake of simplicity </a:t>
            </a:r>
            <a:r>
              <a:rPr lang="en-US" sz="1800" b="0" i="0" u="none" strike="noStrike" baseline="0" dirty="0">
                <a:solidFill>
                  <a:srgbClr val="231F20"/>
                </a:solidFill>
                <a:latin typeface="Georgia" panose="02040502050405020303" pitchFamily="18" charset="0"/>
              </a:rPr>
              <a:t>:</a:t>
            </a:r>
          </a:p>
          <a:p>
            <a:pPr marL="0" indent="0" algn="l">
              <a:buNone/>
            </a:pPr>
            <a:r>
              <a:rPr lang="en-US" sz="1800" b="1" i="0" u="none" strike="noStrike" baseline="0" dirty="0">
                <a:latin typeface="Georgia" panose="02040502050405020303" pitchFamily="18" charset="0"/>
              </a:rPr>
              <a:t>1. </a:t>
            </a:r>
            <a:r>
              <a:rPr lang="en-US" sz="1800" b="0" i="0" u="none" strike="noStrike" baseline="0" dirty="0">
                <a:latin typeface="Georgia" panose="02040502050405020303" pitchFamily="18" charset="0"/>
              </a:rPr>
              <a:t>Coal and ash handling arrangement                                                </a:t>
            </a:r>
            <a:r>
              <a:rPr lang="en-US" sz="1800" b="1" i="0" u="none" strike="noStrike" baseline="0" dirty="0">
                <a:latin typeface="Georgia" panose="02040502050405020303" pitchFamily="18" charset="0"/>
              </a:rPr>
              <a:t>2. </a:t>
            </a:r>
            <a:r>
              <a:rPr lang="en-US" sz="1800" b="0" i="0" u="none" strike="noStrike" baseline="0" dirty="0">
                <a:latin typeface="Georgia" panose="02040502050405020303" pitchFamily="18" charset="0"/>
              </a:rPr>
              <a:t>Steam generating plant</a:t>
            </a:r>
          </a:p>
          <a:p>
            <a:pPr marL="0" indent="0" algn="l">
              <a:buNone/>
            </a:pPr>
            <a:r>
              <a:rPr lang="en-IN" sz="1800" b="1" i="0" u="none" strike="noStrike" baseline="0" dirty="0">
                <a:latin typeface="Georgia" panose="02040502050405020303" pitchFamily="18" charset="0"/>
              </a:rPr>
              <a:t>3. </a:t>
            </a:r>
            <a:r>
              <a:rPr lang="en-IN" sz="1800" b="0" i="0" u="none" strike="noStrike" baseline="0" dirty="0">
                <a:latin typeface="Georgia" panose="02040502050405020303" pitchFamily="18" charset="0"/>
              </a:rPr>
              <a:t>Steam turbine                                                                                       </a:t>
            </a:r>
            <a:r>
              <a:rPr lang="en-IN" sz="1800" b="1" i="0" u="none" strike="noStrike" baseline="0" dirty="0">
                <a:latin typeface="Georgia" panose="02040502050405020303" pitchFamily="18" charset="0"/>
              </a:rPr>
              <a:t>4. </a:t>
            </a:r>
            <a:r>
              <a:rPr lang="en-IN" sz="1800" b="0" i="0" u="none" strike="noStrike" baseline="0" dirty="0">
                <a:latin typeface="Georgia" panose="02040502050405020303" pitchFamily="18" charset="0"/>
              </a:rPr>
              <a:t>Alternator</a:t>
            </a:r>
          </a:p>
          <a:p>
            <a:pPr marL="0" indent="0" algn="l">
              <a:buNone/>
            </a:pPr>
            <a:r>
              <a:rPr lang="en-US" sz="1800" b="1" i="0" u="none" strike="noStrike" baseline="0" dirty="0">
                <a:latin typeface="Georgia" panose="02040502050405020303" pitchFamily="18" charset="0"/>
              </a:rPr>
              <a:t>5. </a:t>
            </a:r>
            <a:r>
              <a:rPr lang="en-US" sz="1800" b="0" i="0" u="none" strike="noStrike" baseline="0" dirty="0">
                <a:latin typeface="Georgia" panose="02040502050405020303" pitchFamily="18" charset="0"/>
              </a:rPr>
              <a:t>Feed water                                                                                             </a:t>
            </a:r>
            <a:r>
              <a:rPr lang="en-US" sz="1800" b="1" i="0" u="none" strike="noStrike" baseline="0" dirty="0">
                <a:latin typeface="Georgia" panose="02040502050405020303" pitchFamily="18" charset="0"/>
              </a:rPr>
              <a:t>6. </a:t>
            </a:r>
            <a:r>
              <a:rPr lang="en-US" sz="1800" b="0" i="0" u="none" strike="noStrike" baseline="0" dirty="0">
                <a:latin typeface="Georgia" panose="02040502050405020303" pitchFamily="18" charset="0"/>
              </a:rPr>
              <a:t>Cooling arrangement</a:t>
            </a:r>
          </a:p>
          <a:p>
            <a:pPr marL="0" indent="0">
              <a:buNone/>
            </a:pPr>
            <a:endParaRPr lang="en-IN" dirty="0"/>
          </a:p>
          <a:p>
            <a:pPr marL="0" indent="0">
              <a:buNone/>
            </a:pPr>
            <a:r>
              <a:rPr lang="en-US" sz="1800" b="1" i="0" u="sng" strike="noStrike" baseline="0" dirty="0">
                <a:latin typeface="Times New Roman" panose="02020603050405020304" pitchFamily="18" charset="0"/>
              </a:rPr>
              <a:t>Coal and ash handling plant</a:t>
            </a:r>
          </a:p>
          <a:p>
            <a:pPr algn="l"/>
            <a:r>
              <a:rPr lang="en-US" sz="1800" dirty="0">
                <a:latin typeface="Times New Roman" panose="02020603050405020304" pitchFamily="18" charset="0"/>
              </a:rPr>
              <a:t>C</a:t>
            </a:r>
            <a:r>
              <a:rPr lang="en-US" sz="1800" b="0" i="0" u="none" strike="noStrike" baseline="0" dirty="0">
                <a:latin typeface="Times New Roman" panose="02020603050405020304" pitchFamily="18" charset="0"/>
              </a:rPr>
              <a:t>oal is transported to the power station by road or rail and stored in the coal storage plant.</a:t>
            </a:r>
            <a:endParaRPr lang="en-IN" u="sng" dirty="0"/>
          </a:p>
        </p:txBody>
      </p:sp>
    </p:spTree>
    <p:extLst>
      <p:ext uri="{BB962C8B-B14F-4D97-AF65-F5344CB8AC3E}">
        <p14:creationId xmlns:p14="http://schemas.microsoft.com/office/powerpoint/2010/main" val="146322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F69AB6-E5F8-4BCC-A713-A8487702B888}"/>
              </a:ext>
            </a:extLst>
          </p:cNvPr>
          <p:cNvSpPr>
            <a:spLocks noGrp="1"/>
          </p:cNvSpPr>
          <p:nvPr>
            <p:ph type="title"/>
          </p:nvPr>
        </p:nvSpPr>
        <p:spPr>
          <a:xfrm>
            <a:off x="1284288" y="313718"/>
            <a:ext cx="9905998" cy="353032"/>
          </a:xfrm>
        </p:spPr>
        <p:txBody>
          <a:bodyPr>
            <a:normAutofit fontScale="90000"/>
          </a:bodyPr>
          <a:lstStyle/>
          <a:p>
            <a:r>
              <a:rPr lang="en-US" sz="3200" b="0" i="0" u="none" strike="noStrike" baseline="0" dirty="0">
                <a:latin typeface="Arial" panose="020B0604020202020204" pitchFamily="34" charset="0"/>
              </a:rPr>
              <a:t>Steam Power Station (Thermal Station)</a:t>
            </a:r>
            <a:endParaRPr lang="en-IN" sz="5400" dirty="0"/>
          </a:p>
        </p:txBody>
      </p:sp>
      <p:sp>
        <p:nvSpPr>
          <p:cNvPr id="3" name="Content Placeholder 2">
            <a:extLst>
              <a:ext uri="{FF2B5EF4-FFF2-40B4-BE49-F238E27FC236}">
                <a16:creationId xmlns:a16="http://schemas.microsoft.com/office/drawing/2014/main" id="{09E8517B-45BB-4AF2-8BB5-81C23578A5A8}"/>
              </a:ext>
            </a:extLst>
          </p:cNvPr>
          <p:cNvSpPr>
            <a:spLocks noGrp="1"/>
          </p:cNvSpPr>
          <p:nvPr>
            <p:ph idx="1"/>
          </p:nvPr>
        </p:nvSpPr>
        <p:spPr>
          <a:xfrm>
            <a:off x="1141413" y="828675"/>
            <a:ext cx="10269538" cy="5562600"/>
          </a:xfrm>
        </p:spPr>
        <p:txBody>
          <a:bodyPr>
            <a:normAutofit/>
          </a:bodyPr>
          <a:lstStyle/>
          <a:p>
            <a:pPr algn="l"/>
            <a:r>
              <a:rPr lang="en-US" sz="1800" b="0" i="0" u="none" strike="noStrike" baseline="0" dirty="0">
                <a:latin typeface="Times New Roman" panose="02020603050405020304" pitchFamily="18" charset="0"/>
              </a:rPr>
              <a:t>From the coal storage plant, coal is delivered to the coal handling plant where it is pulverized in order to increase its surface exposure.</a:t>
            </a:r>
          </a:p>
          <a:p>
            <a:pPr algn="l"/>
            <a:r>
              <a:rPr lang="en-US" sz="1800" b="0" i="0" u="none" strike="noStrike" baseline="0" dirty="0">
                <a:latin typeface="Times New Roman" panose="02020603050405020304" pitchFamily="18" charset="0"/>
              </a:rPr>
              <a:t>The pulverized coal is fed to the boiler by belt conveyors</a:t>
            </a:r>
          </a:p>
          <a:p>
            <a:pPr algn="l"/>
            <a:r>
              <a:rPr lang="en-US" sz="1800" dirty="0">
                <a:latin typeface="Times New Roman" panose="02020603050405020304" pitchFamily="18" charset="0"/>
              </a:rPr>
              <a:t>A</a:t>
            </a:r>
            <a:r>
              <a:rPr lang="en-US" sz="1800" b="0" i="0" u="none" strike="noStrike" baseline="0" dirty="0">
                <a:latin typeface="Times New Roman" panose="02020603050405020304" pitchFamily="18" charset="0"/>
              </a:rPr>
              <a:t>sh produced after the complete combustion of coal is removed to the ash handling plant and then delivered to the ash storage plant for disposal.</a:t>
            </a:r>
          </a:p>
          <a:p>
            <a:pPr marL="0" indent="0" algn="l">
              <a:buNone/>
            </a:pPr>
            <a:endParaRPr lang="en-US" sz="1800" dirty="0">
              <a:latin typeface="Times New Roman" panose="02020603050405020304" pitchFamily="18" charset="0"/>
            </a:endParaRPr>
          </a:p>
          <a:p>
            <a:pPr marL="0" indent="0" algn="l">
              <a:buNone/>
            </a:pPr>
            <a:r>
              <a:rPr lang="en-US" sz="1800" b="1" i="0" u="sng" strike="noStrike" baseline="0" dirty="0">
                <a:latin typeface="Times New Roman" panose="02020603050405020304" pitchFamily="18" charset="0"/>
              </a:rPr>
              <a:t>Steam generating plant </a:t>
            </a:r>
          </a:p>
          <a:p>
            <a:pPr algn="l"/>
            <a:r>
              <a:rPr lang="en-US" sz="1800" b="0" i="0" u="none" strike="noStrike" baseline="0" dirty="0">
                <a:latin typeface="Times New Roman" panose="02020603050405020304" pitchFamily="18" charset="0"/>
              </a:rPr>
              <a:t>The steam generating plant consists of a boiler for the production of steam and other auxiliary equipment for the utilization of flue gases</a:t>
            </a:r>
            <a:r>
              <a:rPr lang="en-US" sz="1800" b="0" i="0" u="none" strike="noStrike" baseline="0" dirty="0">
                <a:solidFill>
                  <a:srgbClr val="231F20"/>
                </a:solidFill>
                <a:latin typeface="Times New Roman" panose="02020603050405020304" pitchFamily="18" charset="0"/>
              </a:rPr>
              <a:t>.</a:t>
            </a:r>
          </a:p>
          <a:p>
            <a:pPr marL="0" indent="0" algn="l">
              <a:buNone/>
            </a:pPr>
            <a:r>
              <a:rPr lang="en-US" sz="1800" b="1" i="0" u="none" strike="noStrike" baseline="0" dirty="0">
                <a:latin typeface="Times New Roman" panose="02020603050405020304" pitchFamily="18" charset="0"/>
              </a:rPr>
              <a:t>(</a:t>
            </a:r>
            <a:r>
              <a:rPr lang="en-US" sz="1800" b="1" i="1" u="none" strike="noStrike" baseline="0" dirty="0" err="1">
                <a:latin typeface="Times New Roman" panose="02020603050405020304" pitchFamily="18" charset="0"/>
              </a:rPr>
              <a:t>i</a:t>
            </a:r>
            <a:r>
              <a:rPr lang="en-US" sz="1800" b="1" i="0" u="none" strike="noStrike" baseline="0" dirty="0">
                <a:latin typeface="Times New Roman" panose="02020603050405020304" pitchFamily="18" charset="0"/>
              </a:rPr>
              <a:t>) </a:t>
            </a:r>
            <a:r>
              <a:rPr lang="en-US" sz="1800" b="0" i="1" u="none" strike="noStrike" baseline="0" dirty="0">
                <a:latin typeface="Times New Roman" panose="02020603050405020304" pitchFamily="18" charset="0"/>
              </a:rPr>
              <a:t>Boiler</a:t>
            </a:r>
            <a:r>
              <a:rPr lang="en-US" sz="1800" dirty="0">
                <a:latin typeface="Times New Roman" panose="02020603050405020304" pitchFamily="18" charset="0"/>
              </a:rPr>
              <a:t>-</a:t>
            </a:r>
            <a:r>
              <a:rPr lang="en-US" sz="1800" b="0" i="0" u="none" strike="noStrike" baseline="0" dirty="0">
                <a:latin typeface="Times New Roman" panose="02020603050405020304" pitchFamily="18" charset="0"/>
              </a:rPr>
              <a:t> The heat of combustion of coal in the boiler is utilized to convert water into steam at high temperature and pressure. The flue gases from the boiler make their journey through superheater, economizer, air pre-heater and are finally exhausted to atmosphere</a:t>
            </a:r>
          </a:p>
          <a:p>
            <a:pPr marL="0" indent="0" algn="l">
              <a:buNone/>
            </a:pPr>
            <a:r>
              <a:rPr lang="en-US" sz="1800" b="1" i="0" u="none" strike="noStrike" baseline="0" dirty="0">
                <a:latin typeface="Times New Roman" panose="02020603050405020304" pitchFamily="18" charset="0"/>
              </a:rPr>
              <a:t>(</a:t>
            </a:r>
            <a:r>
              <a:rPr lang="en-US" sz="1800" b="1" i="1" u="none" strike="noStrike" baseline="0" dirty="0">
                <a:latin typeface="Times New Roman" panose="02020603050405020304" pitchFamily="18" charset="0"/>
              </a:rPr>
              <a:t>ii</a:t>
            </a:r>
            <a:r>
              <a:rPr lang="en-US" sz="1800" b="1" i="0" u="none" strike="noStrike" baseline="0" dirty="0">
                <a:latin typeface="Times New Roman" panose="02020603050405020304" pitchFamily="18" charset="0"/>
              </a:rPr>
              <a:t>) </a:t>
            </a:r>
            <a:r>
              <a:rPr lang="en-US" sz="1800" b="0" i="1" u="none" strike="noStrike" baseline="0" dirty="0">
                <a:latin typeface="Times New Roman" panose="02020603050405020304" pitchFamily="18" charset="0"/>
              </a:rPr>
              <a:t>Superheater. </a:t>
            </a:r>
            <a:r>
              <a:rPr lang="en-US" sz="1800" b="0" i="0" u="none" strike="noStrike" baseline="0" dirty="0">
                <a:latin typeface="Times New Roman" panose="02020603050405020304" pitchFamily="18" charset="0"/>
              </a:rPr>
              <a:t>The steam produced in the boiler is wet and is passed through a superheater where it is dried and superheated by the flue gases on their way to chimney. Overall efficiency is increased and too much condensation in the last stages of turbine is avoided.</a:t>
            </a:r>
            <a:endParaRPr lang="en-US" sz="1800" dirty="0">
              <a:latin typeface="Times New Roman" panose="02020603050405020304" pitchFamily="18" charset="0"/>
            </a:endParaRPr>
          </a:p>
          <a:p>
            <a:pPr algn="l"/>
            <a:endParaRPr lang="en-US" sz="1800" b="0" i="0" u="none" strike="noStrike" baseline="0" dirty="0">
              <a:latin typeface="Times New Roman" panose="02020603050405020304" pitchFamily="18" charset="0"/>
            </a:endParaRPr>
          </a:p>
          <a:p>
            <a:pPr algn="l"/>
            <a:endParaRPr lang="en-IN" dirty="0"/>
          </a:p>
        </p:txBody>
      </p:sp>
    </p:spTree>
    <p:extLst>
      <p:ext uri="{BB962C8B-B14F-4D97-AF65-F5344CB8AC3E}">
        <p14:creationId xmlns:p14="http://schemas.microsoft.com/office/powerpoint/2010/main" val="3939721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41269B-3238-47C7-8072-F12EE6F07A6B}"/>
              </a:ext>
            </a:extLst>
          </p:cNvPr>
          <p:cNvSpPr>
            <a:spLocks noGrp="1"/>
          </p:cNvSpPr>
          <p:nvPr>
            <p:ph idx="1"/>
          </p:nvPr>
        </p:nvSpPr>
        <p:spPr>
          <a:xfrm>
            <a:off x="1196976" y="238125"/>
            <a:ext cx="10145712" cy="6372225"/>
          </a:xfrm>
        </p:spPr>
        <p:txBody>
          <a:bodyPr>
            <a:noAutofit/>
          </a:bodyPr>
          <a:lstStyle/>
          <a:p>
            <a:pPr marL="0" indent="0" algn="l">
              <a:buNone/>
            </a:pPr>
            <a:r>
              <a:rPr lang="en-US" sz="1800" b="1" i="0" u="none" strike="noStrike" baseline="0" dirty="0">
                <a:latin typeface="Times New Roman" panose="02020603050405020304" pitchFamily="18" charset="0"/>
              </a:rPr>
              <a:t>(</a:t>
            </a:r>
            <a:r>
              <a:rPr lang="en-US" sz="1800" b="1" i="1" u="none" strike="noStrike" baseline="0" dirty="0">
                <a:latin typeface="Times New Roman" panose="02020603050405020304" pitchFamily="18" charset="0"/>
              </a:rPr>
              <a:t>iii</a:t>
            </a:r>
            <a:r>
              <a:rPr lang="en-US" sz="1800" b="1" i="0" u="none" strike="noStrike" baseline="0" dirty="0">
                <a:latin typeface="Times New Roman" panose="02020603050405020304" pitchFamily="18" charset="0"/>
              </a:rPr>
              <a:t>) </a:t>
            </a:r>
            <a:r>
              <a:rPr lang="en-US" sz="1800" b="0" i="1" u="none" strike="noStrike" baseline="0" dirty="0" err="1">
                <a:latin typeface="Times New Roman" panose="02020603050405020304" pitchFamily="18" charset="0"/>
              </a:rPr>
              <a:t>Economiser</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An </a:t>
            </a:r>
            <a:r>
              <a:rPr lang="en-US" sz="1800" b="0" i="0" u="none" strike="noStrike" baseline="0" dirty="0" err="1">
                <a:latin typeface="Times New Roman" panose="02020603050405020304" pitchFamily="18" charset="0"/>
              </a:rPr>
              <a:t>economiser</a:t>
            </a:r>
            <a:r>
              <a:rPr lang="en-US" sz="1800" b="0" i="0" u="none" strike="noStrike" baseline="0" dirty="0">
                <a:latin typeface="Times New Roman" panose="02020603050405020304" pitchFamily="18" charset="0"/>
              </a:rPr>
              <a:t> is essentially a feed water heater and derives heat from the flue </a:t>
            </a:r>
            <a:r>
              <a:rPr lang="en-IN" sz="1800" b="0" i="0" u="none" strike="noStrike" baseline="0" dirty="0">
                <a:latin typeface="Times New Roman" panose="02020603050405020304" pitchFamily="18" charset="0"/>
              </a:rPr>
              <a:t>gases for this purpose.</a:t>
            </a:r>
          </a:p>
          <a:p>
            <a:pPr marL="0" indent="0" algn="l">
              <a:buNone/>
            </a:pPr>
            <a:r>
              <a:rPr lang="en-US" sz="1800" b="1" i="0" u="none" strike="noStrike" baseline="0" dirty="0">
                <a:latin typeface="Times New Roman" panose="02020603050405020304" pitchFamily="18" charset="0"/>
              </a:rPr>
              <a:t>(</a:t>
            </a:r>
            <a:r>
              <a:rPr lang="en-US" sz="1800" b="1" i="1" u="none" strike="noStrike" baseline="0" dirty="0">
                <a:latin typeface="Times New Roman" panose="02020603050405020304" pitchFamily="18" charset="0"/>
              </a:rPr>
              <a:t>iv</a:t>
            </a:r>
            <a:r>
              <a:rPr lang="en-US" sz="1800" b="1" i="0" u="none" strike="noStrike" baseline="0" dirty="0">
                <a:latin typeface="Times New Roman" panose="02020603050405020304" pitchFamily="18" charset="0"/>
              </a:rPr>
              <a:t>) </a:t>
            </a:r>
            <a:r>
              <a:rPr lang="en-US" sz="1800" b="0" i="1" u="none" strike="noStrike" baseline="0" dirty="0">
                <a:latin typeface="Times New Roman" panose="02020603050405020304" pitchFamily="18" charset="0"/>
              </a:rPr>
              <a:t>Air preheater. </a:t>
            </a:r>
            <a:r>
              <a:rPr lang="en-US" sz="1800" b="0" i="0" u="none" strike="noStrike" baseline="0" dirty="0">
                <a:latin typeface="Times New Roman" panose="02020603050405020304" pitchFamily="18" charset="0"/>
              </a:rPr>
              <a:t>An air preheater increases the temperature of the air supplied for coal burning by deriving heat from flue gases. </a:t>
            </a:r>
            <a:r>
              <a:rPr lang="en-IN" sz="1800" b="0" i="0" u="none" strike="noStrike" baseline="0" dirty="0">
                <a:latin typeface="Times New Roman" panose="02020603050405020304" pitchFamily="18" charset="0"/>
              </a:rPr>
              <a:t>The principal benefits </a:t>
            </a:r>
            <a:r>
              <a:rPr lang="en-US" sz="1800" b="0" i="0" u="none" strike="noStrike" baseline="0" dirty="0">
                <a:latin typeface="Times New Roman" panose="02020603050405020304" pitchFamily="18" charset="0"/>
              </a:rPr>
              <a:t>of preheating are : increased thermal efficiency and increased steam capacity per square </a:t>
            </a:r>
            <a:r>
              <a:rPr lang="en-US" sz="1800" b="0" i="0" u="none" strike="noStrike" baseline="0" dirty="0" err="1">
                <a:latin typeface="Times New Roman" panose="02020603050405020304" pitchFamily="18" charset="0"/>
              </a:rPr>
              <a:t>metre</a:t>
            </a:r>
            <a:r>
              <a:rPr lang="en-US" sz="1800" dirty="0">
                <a:latin typeface="Times New Roman" panose="02020603050405020304" pitchFamily="18" charset="0"/>
              </a:rPr>
              <a:t> </a:t>
            </a:r>
            <a:r>
              <a:rPr lang="en-IN" sz="1800" b="0" i="0" u="none" strike="noStrike" baseline="0" dirty="0">
                <a:latin typeface="Times New Roman" panose="02020603050405020304" pitchFamily="18" charset="0"/>
              </a:rPr>
              <a:t>of boiler surface.</a:t>
            </a:r>
          </a:p>
          <a:p>
            <a:pPr marL="0" indent="0" algn="l">
              <a:buNone/>
            </a:pPr>
            <a:r>
              <a:rPr lang="en-US" sz="1800" b="1" i="0" u="sng" strike="noStrike" baseline="0" dirty="0">
                <a:latin typeface="Times New Roman" panose="02020603050405020304" pitchFamily="18" charset="0"/>
              </a:rPr>
              <a:t>Steam turbine</a:t>
            </a:r>
            <a:endParaRPr lang="en-US" sz="1800" b="1" dirty="0">
              <a:solidFill>
                <a:srgbClr val="ED008D"/>
              </a:solidFill>
              <a:latin typeface="Times New Roman" panose="02020603050405020304" pitchFamily="18" charset="0"/>
            </a:endParaRPr>
          </a:p>
          <a:p>
            <a:r>
              <a:rPr lang="en-US" sz="1800" b="0" i="0" u="none" strike="noStrike" baseline="0" dirty="0">
                <a:latin typeface="Times New Roman" panose="02020603050405020304" pitchFamily="18" charset="0"/>
              </a:rPr>
              <a:t>The dry and superheated steam from the superheater is fed to the steam </a:t>
            </a:r>
            <a:r>
              <a:rPr lang="en-IN" sz="1800" b="0" i="0" u="none" strike="noStrike" baseline="0" dirty="0">
                <a:latin typeface="Times New Roman" panose="02020603050405020304" pitchFamily="18" charset="0"/>
              </a:rPr>
              <a:t>turbine through main valve</a:t>
            </a:r>
          </a:p>
          <a:p>
            <a:pPr algn="l"/>
            <a:r>
              <a:rPr lang="en-US" sz="1800" u="none" strike="noStrike" baseline="0" dirty="0">
                <a:latin typeface="Times New Roman" panose="02020603050405020304" pitchFamily="18" charset="0"/>
              </a:rPr>
              <a:t>After transferring heat energy to the turbine, the steam is exhausted to the condenser which condenses the exhausted steam by means of cold water circulation</a:t>
            </a:r>
          </a:p>
          <a:p>
            <a:pPr marL="0" indent="0" algn="l">
              <a:buNone/>
            </a:pPr>
            <a:r>
              <a:rPr lang="en-IN" sz="1800" b="1" i="0" u="sng" strike="noStrike" baseline="0" dirty="0">
                <a:latin typeface="Times New Roman" panose="02020603050405020304" pitchFamily="18" charset="0"/>
              </a:rPr>
              <a:t>Alternator</a:t>
            </a:r>
          </a:p>
          <a:p>
            <a:r>
              <a:rPr lang="en-US" sz="1800" b="0" i="0" u="none" strike="noStrike" baseline="0" dirty="0">
                <a:latin typeface="Times New Roman" panose="02020603050405020304" pitchFamily="18" charset="0"/>
              </a:rPr>
              <a:t>The steam turbine is coupled to an alternator</a:t>
            </a:r>
            <a:endParaRPr lang="en-IN" sz="1800" b="1" u="sng" dirty="0">
              <a:latin typeface="Times New Roman" panose="02020603050405020304" pitchFamily="18" charset="0"/>
            </a:endParaRPr>
          </a:p>
          <a:p>
            <a:pPr algn="l"/>
            <a:r>
              <a:rPr lang="en-IN" sz="1800" b="0" i="0" u="none" strike="noStrike" baseline="0" dirty="0">
                <a:latin typeface="Times New Roman" panose="02020603050405020304" pitchFamily="18" charset="0"/>
              </a:rPr>
              <a:t>The alternator converts mechanical </a:t>
            </a:r>
            <a:r>
              <a:rPr lang="en-US" sz="1800" b="0" i="0" u="none" strike="noStrike" baseline="0" dirty="0">
                <a:latin typeface="Times New Roman" panose="02020603050405020304" pitchFamily="18" charset="0"/>
              </a:rPr>
              <a:t>energy of turbine into electrical energy.</a:t>
            </a:r>
          </a:p>
          <a:p>
            <a:pPr marL="0" indent="0" algn="l">
              <a:buNone/>
            </a:pPr>
            <a:r>
              <a:rPr lang="en-IN" sz="1800" b="1" i="0" u="sng" strike="noStrike" baseline="0" dirty="0">
                <a:latin typeface="Times New Roman" panose="02020603050405020304" pitchFamily="18" charset="0"/>
              </a:rPr>
              <a:t>Feed water</a:t>
            </a:r>
          </a:p>
          <a:p>
            <a:r>
              <a:rPr lang="en-US" sz="1800" b="0" i="0" u="none" strike="noStrike" baseline="0" dirty="0">
                <a:latin typeface="Times New Roman" panose="02020603050405020304" pitchFamily="18" charset="0"/>
              </a:rPr>
              <a:t>The condensate from the condenser is used as feed water to the boiler</a:t>
            </a:r>
          </a:p>
          <a:p>
            <a:pPr algn="l"/>
            <a:r>
              <a:rPr lang="en-IN" sz="1800" b="0" i="0" u="none" strike="noStrike" baseline="0" dirty="0">
                <a:latin typeface="Times New Roman" panose="02020603050405020304" pitchFamily="18" charset="0"/>
              </a:rPr>
              <a:t>Some </a:t>
            </a:r>
            <a:r>
              <a:rPr lang="en-US" sz="1800" b="0" i="0" u="none" strike="noStrike" baseline="0" dirty="0">
                <a:latin typeface="Times New Roman" panose="02020603050405020304" pitchFamily="18" charset="0"/>
              </a:rPr>
              <a:t>water may be lost in the cycle which is suitably made up from external source</a:t>
            </a:r>
            <a:endParaRPr lang="en-IN" sz="1800" u="sng" dirty="0"/>
          </a:p>
        </p:txBody>
      </p:sp>
    </p:spTree>
    <p:extLst>
      <p:ext uri="{BB962C8B-B14F-4D97-AF65-F5344CB8AC3E}">
        <p14:creationId xmlns:p14="http://schemas.microsoft.com/office/powerpoint/2010/main" val="2349301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D4E198-DD7F-4A27-8684-8128FC80C8AB}"/>
              </a:ext>
            </a:extLst>
          </p:cNvPr>
          <p:cNvSpPr>
            <a:spLocks noGrp="1"/>
          </p:cNvSpPr>
          <p:nvPr>
            <p:ph idx="1"/>
          </p:nvPr>
        </p:nvSpPr>
        <p:spPr>
          <a:xfrm>
            <a:off x="1104900" y="323850"/>
            <a:ext cx="10267950" cy="6286500"/>
          </a:xfrm>
        </p:spPr>
        <p:txBody>
          <a:bodyPr/>
          <a:lstStyle/>
          <a:p>
            <a:pPr marL="0" indent="0">
              <a:buNone/>
            </a:pPr>
            <a:r>
              <a:rPr lang="en-IN" sz="1800" b="1" i="0" u="sng" strike="noStrike" baseline="0" dirty="0">
                <a:latin typeface="Times New Roman" panose="02020603050405020304" pitchFamily="18" charset="0"/>
              </a:rPr>
              <a:t>Cooling arrangement</a:t>
            </a:r>
          </a:p>
          <a:p>
            <a:pPr algn="l"/>
            <a:r>
              <a:rPr lang="en-IN" sz="1800" dirty="0">
                <a:latin typeface="Times New Roman" panose="02020603050405020304" pitchFamily="18" charset="0"/>
              </a:rPr>
              <a:t>T</a:t>
            </a:r>
            <a:r>
              <a:rPr lang="en-IN" sz="1800" b="0" i="0" u="none" strike="noStrike" baseline="0" dirty="0">
                <a:latin typeface="Times New Roman" panose="02020603050405020304" pitchFamily="18" charset="0"/>
              </a:rPr>
              <a:t>he steam exhausted </a:t>
            </a:r>
            <a:r>
              <a:rPr lang="en-US" sz="1800" b="0" i="0" u="none" strike="noStrike" baseline="0" dirty="0">
                <a:latin typeface="Times New Roman" panose="02020603050405020304" pitchFamily="18" charset="0"/>
              </a:rPr>
              <a:t>from the turbine is condensed</a:t>
            </a:r>
            <a:r>
              <a:rPr lang="en-US" sz="1800" dirty="0">
                <a:latin typeface="Times New Roman" panose="02020603050405020304" pitchFamily="18" charset="0"/>
              </a:rPr>
              <a:t> </a:t>
            </a:r>
            <a:r>
              <a:rPr lang="en-US" sz="1800" b="0" i="0" u="none" strike="noStrike" baseline="0" dirty="0">
                <a:latin typeface="Times New Roman" panose="02020603050405020304" pitchFamily="18" charset="0"/>
              </a:rPr>
              <a:t>by means of a condenser</a:t>
            </a:r>
          </a:p>
          <a:p>
            <a:pPr algn="l"/>
            <a:r>
              <a:rPr lang="en-IN" sz="1800" dirty="0">
                <a:latin typeface="Times New Roman" panose="02020603050405020304" pitchFamily="18" charset="0"/>
              </a:rPr>
              <a:t>C</a:t>
            </a:r>
            <a:r>
              <a:rPr lang="en-IN" sz="1800" b="0" i="0" u="none" strike="noStrike" baseline="0" dirty="0">
                <a:latin typeface="Times New Roman" panose="02020603050405020304" pitchFamily="18" charset="0"/>
              </a:rPr>
              <a:t>irculating water obtained from natural sources, t</a:t>
            </a:r>
            <a:r>
              <a:rPr lang="en-US" sz="1800" b="0" i="0" u="none" strike="noStrike" baseline="0" dirty="0" err="1">
                <a:latin typeface="Times New Roman" panose="02020603050405020304" pitchFamily="18" charset="0"/>
              </a:rPr>
              <a:t>ake</a:t>
            </a:r>
            <a:r>
              <a:rPr lang="en-US" sz="1800" b="0" i="0" u="none" strike="noStrike" baseline="0" dirty="0">
                <a:latin typeface="Times New Roman" panose="02020603050405020304" pitchFamily="18" charset="0"/>
              </a:rPr>
              <a:t> up the heat of the exhausted steam and itself becomes hot.</a:t>
            </a:r>
          </a:p>
          <a:p>
            <a:pPr algn="l"/>
            <a:r>
              <a:rPr lang="en-IN" sz="1800" b="0" i="0" u="none" strike="noStrike" baseline="0" dirty="0">
                <a:latin typeface="Times New Roman" panose="02020603050405020304" pitchFamily="18" charset="0"/>
              </a:rPr>
              <a:t>During the scarcity </a:t>
            </a:r>
            <a:r>
              <a:rPr lang="en-US" sz="1800" b="0" i="0" u="none" strike="noStrike" baseline="0" dirty="0">
                <a:latin typeface="Times New Roman" panose="02020603050405020304" pitchFamily="18" charset="0"/>
              </a:rPr>
              <a:t>of water in the river, hot water from the condenser is passed on to the cooling towers where it is </a:t>
            </a:r>
            <a:r>
              <a:rPr lang="en-IN" sz="1800" b="0" i="0" u="none" strike="noStrike" baseline="0" dirty="0">
                <a:latin typeface="Times New Roman" panose="02020603050405020304" pitchFamily="18" charset="0"/>
              </a:rPr>
              <a:t>cooled.</a:t>
            </a:r>
          </a:p>
          <a:p>
            <a:pPr marL="0" indent="0" algn="l">
              <a:buNone/>
            </a:pPr>
            <a:r>
              <a:rPr lang="en-IN" sz="1800" u="sng" dirty="0">
                <a:latin typeface="Times New Roman" panose="02020603050405020304" pitchFamily="18" charset="0"/>
              </a:rPr>
              <a:t>EFFICIENCY</a:t>
            </a:r>
          </a:p>
          <a:p>
            <a:pPr algn="l"/>
            <a:r>
              <a:rPr lang="en-US" sz="1800" b="0" i="0" u="none" strike="noStrike" baseline="0" dirty="0">
                <a:latin typeface="Times New Roman" panose="02020603050405020304" pitchFamily="18" charset="0"/>
              </a:rPr>
              <a:t>The overall efficiency of a steam power station is quite low due mainly to two reasons:</a:t>
            </a:r>
          </a:p>
          <a:p>
            <a:pPr marL="0" indent="0" algn="l">
              <a:buNone/>
            </a:pPr>
            <a:r>
              <a:rPr lang="en-US" sz="1800" b="0" i="0" u="none" strike="noStrike" baseline="0" dirty="0">
                <a:latin typeface="Times New Roman" panose="02020603050405020304" pitchFamily="18" charset="0"/>
              </a:rPr>
              <a:t>    (A) huge amount of heat is lost in the condenser                  (B)   heat losses occur at various stages </a:t>
            </a:r>
            <a:r>
              <a:rPr lang="en-IN" sz="1800" b="0" i="0" u="none" strike="noStrike" baseline="0" dirty="0">
                <a:latin typeface="Times New Roman" panose="02020603050405020304" pitchFamily="18" charset="0"/>
              </a:rPr>
              <a:t>of plant.</a:t>
            </a:r>
          </a:p>
          <a:p>
            <a:pPr marL="0" indent="0" algn="l">
              <a:buNone/>
            </a:pPr>
            <a:endParaRPr lang="en-IN" sz="1800" dirty="0">
              <a:latin typeface="Times New Roman" panose="02020603050405020304" pitchFamily="18" charset="0"/>
            </a:endParaRPr>
          </a:p>
          <a:p>
            <a:pPr marL="0" indent="0" algn="l">
              <a:buNone/>
            </a:pPr>
            <a:endParaRPr lang="en-IN" sz="1800" b="0" i="0" u="sng" strike="noStrike" baseline="0" dirty="0">
              <a:latin typeface="Times New Roman" panose="02020603050405020304" pitchFamily="18" charset="0"/>
            </a:endParaRPr>
          </a:p>
          <a:p>
            <a:pPr marL="0" indent="0" algn="l">
              <a:buNone/>
            </a:pPr>
            <a:endParaRPr lang="en-IN" sz="1800" u="sng" dirty="0">
              <a:latin typeface="Times New Roman" panose="02020603050405020304" pitchFamily="18" charset="0"/>
            </a:endParaRPr>
          </a:p>
          <a:p>
            <a:r>
              <a:rPr lang="en-US" sz="1800" b="0" i="0" u="none" strike="noStrike" baseline="0" dirty="0">
                <a:latin typeface="Times New Roman" panose="02020603050405020304" pitchFamily="18" charset="0"/>
              </a:rPr>
              <a:t>The thermal efficiency of a modern steam power station is about 30%.</a:t>
            </a:r>
          </a:p>
          <a:p>
            <a:r>
              <a:rPr lang="en-US" sz="1800" b="0" i="0" u="none" strike="noStrike" baseline="0" dirty="0">
                <a:latin typeface="Times New Roman" panose="02020603050405020304" pitchFamily="18" charset="0"/>
              </a:rPr>
              <a:t>Overall efficiency = Thermal efficiency </a:t>
            </a:r>
            <a:r>
              <a:rPr lang="en-US" sz="1800" b="0" i="0" u="none" strike="noStrike" baseline="0" dirty="0">
                <a:latin typeface="Times New Roman" panose="02020603050405020304" pitchFamily="18" charset="0"/>
                <a:cs typeface="Times New Roman" panose="02020603050405020304" pitchFamily="18" charset="0"/>
              </a:rPr>
              <a:t>X</a:t>
            </a:r>
            <a:r>
              <a:rPr lang="en-US" sz="1800" b="0" i="0" u="none" strike="noStrike" baseline="0" dirty="0">
                <a:latin typeface="Symbol" panose="05050102010706020507" pitchFamily="18" charset="2"/>
              </a:rPr>
              <a:t> </a:t>
            </a:r>
            <a:r>
              <a:rPr lang="en-US" sz="1800" b="0" i="0" u="none" strike="noStrike" baseline="0" dirty="0">
                <a:latin typeface="Times New Roman" panose="02020603050405020304" pitchFamily="18" charset="0"/>
              </a:rPr>
              <a:t>Electrical efficiency (approx. </a:t>
            </a:r>
            <a:r>
              <a:rPr lang="en-IN" sz="1800" b="0" i="0" u="none" strike="noStrike" baseline="0" dirty="0">
                <a:latin typeface="Times New Roman" panose="02020603050405020304" pitchFamily="18" charset="0"/>
              </a:rPr>
              <a:t>29%)</a:t>
            </a:r>
            <a:endParaRPr lang="en-IN" sz="1800" b="0" i="0" u="sng" strike="noStrike" baseline="0" dirty="0">
              <a:latin typeface="Times New Roman" panose="02020603050405020304" pitchFamily="18" charset="0"/>
            </a:endParaRPr>
          </a:p>
          <a:p>
            <a:pPr algn="l"/>
            <a:endParaRPr lang="en-IN" dirty="0"/>
          </a:p>
        </p:txBody>
      </p:sp>
      <p:pic>
        <p:nvPicPr>
          <p:cNvPr id="5" name="Picture 4">
            <a:extLst>
              <a:ext uri="{FF2B5EF4-FFF2-40B4-BE49-F238E27FC236}">
                <a16:creationId xmlns:a16="http://schemas.microsoft.com/office/drawing/2014/main" id="{6D844A1F-43D0-4341-BFA0-F550D4825CE5}"/>
              </a:ext>
            </a:extLst>
          </p:cNvPr>
          <p:cNvPicPr>
            <a:picLocks noChangeAspect="1"/>
          </p:cNvPicPr>
          <p:nvPr/>
        </p:nvPicPr>
        <p:blipFill>
          <a:blip r:embed="rId2"/>
          <a:stretch>
            <a:fillRect/>
          </a:stretch>
        </p:blipFill>
        <p:spPr>
          <a:xfrm>
            <a:off x="1562100" y="3619500"/>
            <a:ext cx="3200400" cy="647700"/>
          </a:xfrm>
          <a:prstGeom prst="rect">
            <a:avLst/>
          </a:prstGeom>
        </p:spPr>
      </p:pic>
      <p:pic>
        <p:nvPicPr>
          <p:cNvPr id="7" name="Picture 6">
            <a:extLst>
              <a:ext uri="{FF2B5EF4-FFF2-40B4-BE49-F238E27FC236}">
                <a16:creationId xmlns:a16="http://schemas.microsoft.com/office/drawing/2014/main" id="{E3E0263B-34DB-4B8E-AA05-4BFF2EBEFDDA}"/>
              </a:ext>
            </a:extLst>
          </p:cNvPr>
          <p:cNvPicPr>
            <a:picLocks noChangeAspect="1"/>
          </p:cNvPicPr>
          <p:nvPr/>
        </p:nvPicPr>
        <p:blipFill>
          <a:blip r:embed="rId3"/>
          <a:stretch>
            <a:fillRect/>
          </a:stretch>
        </p:blipFill>
        <p:spPr>
          <a:xfrm>
            <a:off x="6310312" y="3619500"/>
            <a:ext cx="3309938" cy="442014"/>
          </a:xfrm>
          <a:prstGeom prst="rect">
            <a:avLst/>
          </a:prstGeom>
        </p:spPr>
      </p:pic>
    </p:spTree>
    <p:extLst>
      <p:ext uri="{BB962C8B-B14F-4D97-AF65-F5344CB8AC3E}">
        <p14:creationId xmlns:p14="http://schemas.microsoft.com/office/powerpoint/2010/main" val="40632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F71211-84C4-4496-8A99-4D48421E11B0}"/>
              </a:ext>
            </a:extLst>
          </p:cNvPr>
          <p:cNvPicPr>
            <a:picLocks noGrp="1" noChangeAspect="1"/>
          </p:cNvPicPr>
          <p:nvPr>
            <p:ph idx="1"/>
          </p:nvPr>
        </p:nvPicPr>
        <p:blipFill>
          <a:blip r:embed="rId2"/>
          <a:stretch>
            <a:fillRect/>
          </a:stretch>
        </p:blipFill>
        <p:spPr>
          <a:xfrm>
            <a:off x="3142183" y="265380"/>
            <a:ext cx="5477941" cy="6174839"/>
          </a:xfrm>
        </p:spPr>
      </p:pic>
    </p:spTree>
    <p:extLst>
      <p:ext uri="{BB962C8B-B14F-4D97-AF65-F5344CB8AC3E}">
        <p14:creationId xmlns:p14="http://schemas.microsoft.com/office/powerpoint/2010/main" val="828246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AFCB-FCA6-4848-9E5B-63153AEF4060}"/>
              </a:ext>
            </a:extLst>
          </p:cNvPr>
          <p:cNvSpPr>
            <a:spLocks noGrp="1"/>
          </p:cNvSpPr>
          <p:nvPr>
            <p:ph type="title"/>
          </p:nvPr>
        </p:nvSpPr>
        <p:spPr>
          <a:xfrm>
            <a:off x="1379537" y="304193"/>
            <a:ext cx="5907087" cy="543532"/>
          </a:xfrm>
        </p:spPr>
        <p:txBody>
          <a:bodyPr>
            <a:normAutofit/>
          </a:bodyPr>
          <a:lstStyle/>
          <a:p>
            <a:r>
              <a:rPr lang="en-IN" sz="2400" b="1" i="0" u="sng" strike="noStrike" baseline="0" dirty="0">
                <a:latin typeface="Arial" panose="020B0604020202020204" pitchFamily="34" charset="0"/>
              </a:rPr>
              <a:t>Hydro-electric Power Station</a:t>
            </a:r>
            <a:endParaRPr lang="en-IN" sz="2400" b="1" u="sng" dirty="0"/>
          </a:p>
        </p:txBody>
      </p:sp>
      <p:sp>
        <p:nvSpPr>
          <p:cNvPr id="3" name="Content Placeholder 2">
            <a:extLst>
              <a:ext uri="{FF2B5EF4-FFF2-40B4-BE49-F238E27FC236}">
                <a16:creationId xmlns:a16="http://schemas.microsoft.com/office/drawing/2014/main" id="{BFF762B4-9C64-4ED2-981A-82561A841F5E}"/>
              </a:ext>
            </a:extLst>
          </p:cNvPr>
          <p:cNvSpPr>
            <a:spLocks noGrp="1"/>
          </p:cNvSpPr>
          <p:nvPr>
            <p:ph idx="1"/>
          </p:nvPr>
        </p:nvSpPr>
        <p:spPr>
          <a:xfrm>
            <a:off x="962025" y="942975"/>
            <a:ext cx="10010776" cy="5734050"/>
          </a:xfrm>
        </p:spPr>
        <p:txBody>
          <a:bodyPr>
            <a:normAutofit/>
          </a:bodyPr>
          <a:lstStyle/>
          <a:p>
            <a:pPr algn="l"/>
            <a:r>
              <a:rPr lang="en-US" sz="1800" b="0" u="none" strike="noStrike" baseline="0" dirty="0">
                <a:latin typeface="Times New Roman" panose="02020603050405020304" pitchFamily="18" charset="0"/>
              </a:rPr>
              <a:t>A generating station which utilizes the potential energy of water at a high level for the generation of                 </a:t>
            </a:r>
            <a:r>
              <a:rPr lang="en-IN" sz="1800" b="0" u="none" strike="noStrike" baseline="0" dirty="0">
                <a:latin typeface="Times New Roman" panose="02020603050405020304" pitchFamily="18" charset="0"/>
              </a:rPr>
              <a:t>electrical energy.</a:t>
            </a:r>
          </a:p>
          <a:p>
            <a:pPr algn="l"/>
            <a:r>
              <a:rPr lang="en-US" sz="1800" dirty="0">
                <a:latin typeface="Times New Roman" panose="02020603050405020304" pitchFamily="18" charset="0"/>
              </a:rPr>
              <a:t>G</a:t>
            </a:r>
            <a:r>
              <a:rPr lang="en-US" sz="1800" b="0" i="0" u="none" strike="noStrike" baseline="0" dirty="0">
                <a:latin typeface="Times New Roman" panose="02020603050405020304" pitchFamily="18" charset="0"/>
              </a:rPr>
              <a:t>enerally located in hilly areas where dams can be built conveniently and large water reservoirs can be obtained</a:t>
            </a:r>
          </a:p>
          <a:p>
            <a:pPr algn="l"/>
            <a:r>
              <a:rPr lang="en-US" sz="1800" b="0" i="0" u="none" strike="noStrike" baseline="0" dirty="0">
                <a:latin typeface="Times New Roman" panose="02020603050405020304" pitchFamily="18" charset="0"/>
              </a:rPr>
              <a:t>The water turbine captures the energy in the falling water and changes the hydraulic energy into mechanical energy at the turbine shaft.</a:t>
            </a:r>
          </a:p>
          <a:p>
            <a:pPr algn="l"/>
            <a:r>
              <a:rPr lang="en-IN" sz="1800" b="0" i="0" u="none" strike="noStrike" baseline="0" dirty="0">
                <a:latin typeface="Times New Roman" panose="02020603050405020304" pitchFamily="18" charset="0"/>
              </a:rPr>
              <a:t>The turbine drives the </a:t>
            </a:r>
            <a:r>
              <a:rPr lang="en-US" sz="1800" b="0" i="0" u="none" strike="noStrike" baseline="0" dirty="0">
                <a:latin typeface="Times New Roman" panose="02020603050405020304" pitchFamily="18" charset="0"/>
              </a:rPr>
              <a:t>alternator which converts mechanical energy into electrical energy.</a:t>
            </a:r>
            <a:endParaRPr lang="en-IN" sz="1800" b="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They have the added importance for flood control, storage of water for irrigation and water for drinking </a:t>
            </a:r>
            <a:r>
              <a:rPr lang="en-IN" sz="1800" b="0" i="0" u="none" strike="noStrike" baseline="0" dirty="0">
                <a:latin typeface="Times New Roman" panose="02020603050405020304" pitchFamily="18" charset="0"/>
              </a:rPr>
              <a:t>purposes</a:t>
            </a:r>
          </a:p>
          <a:p>
            <a:pPr algn="l"/>
            <a:endParaRPr lang="en-IN" sz="1800" dirty="0">
              <a:latin typeface="Times New Roman" panose="02020603050405020304" pitchFamily="18" charset="0"/>
            </a:endParaRPr>
          </a:p>
          <a:p>
            <a:pPr marL="0" indent="0" algn="l">
              <a:buNone/>
            </a:pPr>
            <a:r>
              <a:rPr lang="en-IN" sz="1800" b="1" i="0" u="sng" strike="noStrike" baseline="0" dirty="0">
                <a:latin typeface="Arial" panose="020B0604020202020204" pitchFamily="34" charset="0"/>
              </a:rPr>
              <a:t>Advantages</a:t>
            </a:r>
          </a:p>
          <a:p>
            <a:pPr marL="0" indent="0" algn="l">
              <a:buNone/>
            </a:pPr>
            <a:r>
              <a:rPr lang="en-US" sz="1800" b="1" i="0" u="none" strike="noStrike" baseline="0" dirty="0">
                <a:latin typeface="Times New Roman" panose="02020603050405020304" pitchFamily="18" charset="0"/>
              </a:rPr>
              <a:t>(</a:t>
            </a:r>
            <a:r>
              <a:rPr lang="en-US" sz="1800" b="1" i="1" u="none" strike="noStrike" baseline="0" dirty="0" err="1">
                <a:latin typeface="Times New Roman" panose="02020603050405020304" pitchFamily="18" charset="0"/>
              </a:rPr>
              <a:t>i</a:t>
            </a:r>
            <a:r>
              <a:rPr lang="en-US" sz="1800" b="1" i="0"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It requires no fuel as water is used for the generation of electrical energy.</a:t>
            </a:r>
          </a:p>
          <a:p>
            <a:pPr marL="0" indent="0" algn="l">
              <a:buNone/>
            </a:pPr>
            <a:r>
              <a:rPr lang="en-US" sz="1800" b="1" i="0" u="none" strike="noStrike" baseline="0" dirty="0">
                <a:latin typeface="Times New Roman" panose="02020603050405020304" pitchFamily="18" charset="0"/>
              </a:rPr>
              <a:t>(</a:t>
            </a:r>
            <a:r>
              <a:rPr lang="en-US" sz="1800" b="1" i="1" u="none" strike="noStrike" baseline="0" dirty="0">
                <a:latin typeface="Times New Roman" panose="02020603050405020304" pitchFamily="18" charset="0"/>
              </a:rPr>
              <a:t>ii</a:t>
            </a:r>
            <a:r>
              <a:rPr lang="en-US" sz="1800" b="1" i="0"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It is quite neat and clean as no smoke or ash is produced.</a:t>
            </a:r>
          </a:p>
          <a:p>
            <a:pPr marL="0" indent="0" algn="l">
              <a:buNone/>
            </a:pPr>
            <a:r>
              <a:rPr lang="en-US" sz="1800" b="1" i="0" u="none" strike="noStrike" baseline="0" dirty="0">
                <a:latin typeface="Times New Roman" panose="02020603050405020304" pitchFamily="18" charset="0"/>
              </a:rPr>
              <a:t>(</a:t>
            </a:r>
            <a:r>
              <a:rPr lang="en-US" sz="1800" b="1" i="1" u="none" strike="noStrike" baseline="0" dirty="0">
                <a:latin typeface="Times New Roman" panose="02020603050405020304" pitchFamily="18" charset="0"/>
              </a:rPr>
              <a:t>iii</a:t>
            </a:r>
            <a:r>
              <a:rPr lang="en-US" sz="1800" b="1" i="0"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It requires very small running charges because water is the source of energy which is available </a:t>
            </a:r>
            <a:r>
              <a:rPr lang="en-IN" sz="1800" b="0" i="0" u="none" strike="noStrike" baseline="0" dirty="0">
                <a:latin typeface="Times New Roman" panose="02020603050405020304" pitchFamily="18" charset="0"/>
              </a:rPr>
              <a:t>free of cost.</a:t>
            </a:r>
          </a:p>
        </p:txBody>
      </p:sp>
    </p:spTree>
    <p:extLst>
      <p:ext uri="{BB962C8B-B14F-4D97-AF65-F5344CB8AC3E}">
        <p14:creationId xmlns:p14="http://schemas.microsoft.com/office/powerpoint/2010/main" val="756822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BBD08-6523-49C5-94C5-43A14885CB64}"/>
              </a:ext>
            </a:extLst>
          </p:cNvPr>
          <p:cNvSpPr>
            <a:spLocks noGrp="1"/>
          </p:cNvSpPr>
          <p:nvPr>
            <p:ph type="title"/>
          </p:nvPr>
        </p:nvSpPr>
        <p:spPr>
          <a:xfrm>
            <a:off x="1141412" y="170843"/>
            <a:ext cx="7402514" cy="781657"/>
          </a:xfrm>
        </p:spPr>
        <p:txBody>
          <a:bodyPr>
            <a:normAutofit/>
          </a:bodyPr>
          <a:lstStyle/>
          <a:p>
            <a:r>
              <a:rPr lang="en-IN" sz="3600" b="1" i="0" u="sng" strike="noStrike" baseline="0" dirty="0">
                <a:latin typeface="Arial" panose="020B0604020202020204" pitchFamily="34" charset="0"/>
              </a:rPr>
              <a:t>Hydro-electric Power Station</a:t>
            </a:r>
            <a:endParaRPr lang="en-IN" dirty="0"/>
          </a:p>
        </p:txBody>
      </p:sp>
      <p:sp>
        <p:nvSpPr>
          <p:cNvPr id="3" name="Content Placeholder 2">
            <a:extLst>
              <a:ext uri="{FF2B5EF4-FFF2-40B4-BE49-F238E27FC236}">
                <a16:creationId xmlns:a16="http://schemas.microsoft.com/office/drawing/2014/main" id="{370923BD-0049-44CA-894E-5CA9D7252B09}"/>
              </a:ext>
            </a:extLst>
          </p:cNvPr>
          <p:cNvSpPr>
            <a:spLocks noGrp="1"/>
          </p:cNvSpPr>
          <p:nvPr>
            <p:ph idx="1"/>
          </p:nvPr>
        </p:nvSpPr>
        <p:spPr>
          <a:xfrm>
            <a:off x="1019175" y="1400174"/>
            <a:ext cx="10191749" cy="5114925"/>
          </a:xfrm>
        </p:spPr>
        <p:txBody>
          <a:bodyPr>
            <a:normAutofit/>
          </a:bodyPr>
          <a:lstStyle/>
          <a:p>
            <a:pPr marL="0" indent="0" algn="l">
              <a:buNone/>
            </a:pPr>
            <a:r>
              <a:rPr lang="en-US" sz="2000" b="1" i="0" u="none" strike="noStrike" baseline="0" dirty="0">
                <a:latin typeface="Times New Roman" panose="02020603050405020304" pitchFamily="18" charset="0"/>
              </a:rPr>
              <a:t>(</a:t>
            </a:r>
            <a:r>
              <a:rPr lang="en-US" sz="2000" b="1" i="1" u="none" strike="noStrike" baseline="0" dirty="0">
                <a:latin typeface="Times New Roman" panose="02020603050405020304" pitchFamily="18" charset="0"/>
              </a:rPr>
              <a:t>iv</a:t>
            </a:r>
            <a:r>
              <a:rPr lang="en-US" sz="2000" b="1"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requires less maintenance.</a:t>
            </a:r>
          </a:p>
          <a:p>
            <a:pPr marL="0" indent="0" algn="l">
              <a:buNone/>
            </a:pPr>
            <a:r>
              <a:rPr lang="en-US" sz="2000" b="1" i="0" u="none" strike="noStrike" baseline="0" dirty="0">
                <a:latin typeface="Times New Roman" panose="02020603050405020304" pitchFamily="18" charset="0"/>
              </a:rPr>
              <a:t>(</a:t>
            </a:r>
            <a:r>
              <a:rPr lang="en-US" sz="2000" b="1" i="1" u="none" strike="noStrike" baseline="0" dirty="0">
                <a:latin typeface="Times New Roman" panose="02020603050405020304" pitchFamily="18" charset="0"/>
              </a:rPr>
              <a:t>v</a:t>
            </a:r>
            <a:r>
              <a:rPr lang="en-US" sz="2000" b="1"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It does not require a long starting time like a steam power station. In fact, such plants can be </a:t>
            </a:r>
            <a:r>
              <a:rPr lang="en-IN" sz="2000" b="0" i="0" u="none" strike="noStrike" baseline="0" dirty="0">
                <a:latin typeface="Times New Roman" panose="02020603050405020304" pitchFamily="18" charset="0"/>
              </a:rPr>
              <a:t>put into service instantly.</a:t>
            </a:r>
          </a:p>
          <a:p>
            <a:pPr marL="0" indent="0" algn="l">
              <a:buNone/>
            </a:pPr>
            <a:r>
              <a:rPr lang="en-US" sz="2000" b="1" i="0" u="none" strike="noStrike" baseline="0" dirty="0">
                <a:latin typeface="Times New Roman" panose="02020603050405020304" pitchFamily="18" charset="0"/>
              </a:rPr>
              <a:t>(</a:t>
            </a:r>
            <a:r>
              <a:rPr lang="en-US" sz="2000" b="1" i="1" u="none" strike="noStrike" baseline="0" dirty="0">
                <a:latin typeface="Times New Roman" panose="02020603050405020304" pitchFamily="18" charset="0"/>
              </a:rPr>
              <a:t>vi</a:t>
            </a:r>
            <a:r>
              <a:rPr lang="en-US" sz="2000" b="1"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It is robust and has a longer life.</a:t>
            </a:r>
          </a:p>
          <a:p>
            <a:pPr marL="0" indent="0" algn="l">
              <a:buNone/>
            </a:pPr>
            <a:r>
              <a:rPr lang="en-US" sz="2000" b="1" i="0" u="none" strike="noStrike" baseline="0" dirty="0">
                <a:latin typeface="Times New Roman" panose="02020603050405020304" pitchFamily="18" charset="0"/>
              </a:rPr>
              <a:t>(</a:t>
            </a:r>
            <a:r>
              <a:rPr lang="en-US" sz="2000" b="1" i="1" u="none" strike="noStrike" baseline="0" dirty="0">
                <a:latin typeface="Times New Roman" panose="02020603050405020304" pitchFamily="18" charset="0"/>
              </a:rPr>
              <a:t>viii</a:t>
            </a:r>
            <a:r>
              <a:rPr lang="en-US" sz="2000" b="1" i="0" u="none" strike="noStrike" baseline="0" dirty="0">
                <a:latin typeface="Times New Roman" panose="02020603050405020304" pitchFamily="18" charset="0"/>
              </a:rPr>
              <a:t>) </a:t>
            </a:r>
            <a:r>
              <a:rPr lang="en-US" sz="2000" dirty="0">
                <a:latin typeface="Times New Roman" panose="02020603050405020304" pitchFamily="18" charset="0"/>
              </a:rPr>
              <a:t>F</a:t>
            </a:r>
            <a:r>
              <a:rPr lang="en-US" sz="2000" b="0" i="0" u="none" strike="noStrike" baseline="0" dirty="0">
                <a:latin typeface="Times New Roman" panose="02020603050405020304" pitchFamily="18" charset="0"/>
              </a:rPr>
              <a:t>ew experienced persons are needed for operation.</a:t>
            </a:r>
            <a:endParaRPr lang="en-IN" sz="2000" dirty="0"/>
          </a:p>
          <a:p>
            <a:pPr marL="0" indent="0" algn="l">
              <a:buNone/>
            </a:pPr>
            <a:r>
              <a:rPr lang="en-IN" sz="2000" b="1" i="0" u="sng" strike="noStrike" baseline="0" dirty="0">
                <a:latin typeface="Arial" panose="020B0604020202020204" pitchFamily="34" charset="0"/>
              </a:rPr>
              <a:t>Disadvantages</a:t>
            </a:r>
          </a:p>
          <a:p>
            <a:pPr marL="0" indent="0" algn="l">
              <a:buNone/>
            </a:pPr>
            <a:r>
              <a:rPr lang="en-US" sz="2000" b="1" i="0" u="none" strike="noStrike" baseline="0" dirty="0">
                <a:latin typeface="Times New Roman" panose="02020603050405020304" pitchFamily="18" charset="0"/>
              </a:rPr>
              <a:t>(</a:t>
            </a:r>
            <a:r>
              <a:rPr lang="en-US" sz="2000" b="1" i="1" u="none" strike="noStrike" baseline="0" dirty="0" err="1">
                <a:latin typeface="Times New Roman" panose="02020603050405020304" pitchFamily="18" charset="0"/>
              </a:rPr>
              <a:t>i</a:t>
            </a:r>
            <a:r>
              <a:rPr lang="en-US" sz="2000" b="1"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It involves high capital cost due to construction of dam.</a:t>
            </a:r>
          </a:p>
          <a:p>
            <a:pPr marL="0" indent="0" algn="l">
              <a:buNone/>
            </a:pPr>
            <a:r>
              <a:rPr lang="en-US" sz="2000" b="1" i="0" u="none" strike="noStrike" baseline="0" dirty="0">
                <a:latin typeface="Times New Roman" panose="02020603050405020304" pitchFamily="18" charset="0"/>
              </a:rPr>
              <a:t>(</a:t>
            </a:r>
            <a:r>
              <a:rPr lang="en-US" sz="2000" b="1" i="1" u="none" strike="noStrike" baseline="0" dirty="0">
                <a:latin typeface="Times New Roman" panose="02020603050405020304" pitchFamily="18" charset="0"/>
              </a:rPr>
              <a:t>ii</a:t>
            </a:r>
            <a:r>
              <a:rPr lang="en-US" sz="2000" b="1"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There is uncertainty about the availability of huge amount of water due to dependence on </a:t>
            </a:r>
            <a:r>
              <a:rPr lang="en-IN" sz="2000" b="0" i="0" u="none" strike="noStrike" baseline="0" dirty="0">
                <a:latin typeface="Times New Roman" panose="02020603050405020304" pitchFamily="18" charset="0"/>
              </a:rPr>
              <a:t>weather conditions.</a:t>
            </a:r>
          </a:p>
          <a:p>
            <a:pPr marL="0" indent="0" algn="l">
              <a:buNone/>
            </a:pPr>
            <a:r>
              <a:rPr lang="en-US" sz="2000" b="1" i="0" u="none" strike="noStrike" baseline="0" dirty="0">
                <a:latin typeface="Times New Roman" panose="02020603050405020304" pitchFamily="18" charset="0"/>
              </a:rPr>
              <a:t>(</a:t>
            </a:r>
            <a:r>
              <a:rPr lang="en-US" sz="2000" b="1" i="1" u="none" strike="noStrike" baseline="0" dirty="0">
                <a:latin typeface="Times New Roman" panose="02020603050405020304" pitchFamily="18" charset="0"/>
              </a:rPr>
              <a:t>iii</a:t>
            </a:r>
            <a:r>
              <a:rPr lang="en-US" sz="2000" b="1"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Skilled and experienced hands are required to build the plant.</a:t>
            </a:r>
          </a:p>
          <a:p>
            <a:pPr marL="0" indent="0" algn="l">
              <a:buNone/>
            </a:pPr>
            <a:r>
              <a:rPr lang="en-US" sz="2000" b="1" i="0" u="none" strike="noStrike" baseline="0" dirty="0">
                <a:latin typeface="Times New Roman" panose="02020603050405020304" pitchFamily="18" charset="0"/>
              </a:rPr>
              <a:t>(</a:t>
            </a:r>
            <a:r>
              <a:rPr lang="en-US" sz="2000" b="1" i="1" u="none" strike="noStrike" baseline="0" dirty="0">
                <a:latin typeface="Times New Roman" panose="02020603050405020304" pitchFamily="18" charset="0"/>
              </a:rPr>
              <a:t>iv</a:t>
            </a:r>
            <a:r>
              <a:rPr lang="en-US" sz="2000" b="1"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It requires high cost of transmission lines as the plant is located in hilly areas which are quite </a:t>
            </a:r>
            <a:r>
              <a:rPr lang="en-IN" sz="2000" b="0" i="0" u="none" strike="noStrike" baseline="0" dirty="0">
                <a:latin typeface="Times New Roman" panose="02020603050405020304" pitchFamily="18" charset="0"/>
              </a:rPr>
              <a:t>away from the consumers.</a:t>
            </a:r>
            <a:endParaRPr lang="en-IN" sz="3200" dirty="0"/>
          </a:p>
        </p:txBody>
      </p:sp>
    </p:spTree>
    <p:extLst>
      <p:ext uri="{BB962C8B-B14F-4D97-AF65-F5344CB8AC3E}">
        <p14:creationId xmlns:p14="http://schemas.microsoft.com/office/powerpoint/2010/main" val="4029380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F282-3D96-4DB5-968F-7310210DD2B0}"/>
              </a:ext>
            </a:extLst>
          </p:cNvPr>
          <p:cNvSpPr>
            <a:spLocks noGrp="1"/>
          </p:cNvSpPr>
          <p:nvPr>
            <p:ph type="title"/>
          </p:nvPr>
        </p:nvSpPr>
        <p:spPr>
          <a:xfrm>
            <a:off x="1255712" y="142268"/>
            <a:ext cx="9905998" cy="791182"/>
          </a:xfrm>
        </p:spPr>
        <p:txBody>
          <a:bodyPr/>
          <a:lstStyle/>
          <a:p>
            <a:r>
              <a:rPr lang="en-US" b="1" u="sng" dirty="0"/>
              <a:t>Syllabus</a:t>
            </a:r>
            <a:endParaRPr lang="en-IN" b="1" u="sng" dirty="0"/>
          </a:p>
        </p:txBody>
      </p:sp>
      <p:sp>
        <p:nvSpPr>
          <p:cNvPr id="4" name="TextBox 3">
            <a:extLst>
              <a:ext uri="{FF2B5EF4-FFF2-40B4-BE49-F238E27FC236}">
                <a16:creationId xmlns:a16="http://schemas.microsoft.com/office/drawing/2014/main" id="{2DB0BF3E-AAF4-4FF1-A085-C85E80696C60}"/>
              </a:ext>
            </a:extLst>
          </p:cNvPr>
          <p:cNvSpPr txBox="1"/>
          <p:nvPr/>
        </p:nvSpPr>
        <p:spPr>
          <a:xfrm>
            <a:off x="1255712" y="1066800"/>
            <a:ext cx="9905998" cy="4247317"/>
          </a:xfrm>
          <a:prstGeom prst="rect">
            <a:avLst/>
          </a:prstGeom>
          <a:noFill/>
        </p:spPr>
        <p:txBody>
          <a:bodyPr wrap="square" rtlCol="0">
            <a:spAutoFit/>
          </a:bodyPr>
          <a:lstStyle/>
          <a:p>
            <a:pPr algn="l"/>
            <a:r>
              <a:rPr lang="en-IN" sz="1800" b="1" i="0" u="sng" strike="noStrike" baseline="0" dirty="0">
                <a:latin typeface="CIDFont+F1"/>
              </a:rPr>
              <a:t>Module I (9 Hours)</a:t>
            </a:r>
          </a:p>
          <a:p>
            <a:pPr algn="l"/>
            <a:endParaRPr lang="en-IN" sz="1800" b="1" i="0" u="sng" strike="noStrike" baseline="0" dirty="0">
              <a:latin typeface="CIDFont+F1"/>
            </a:endParaRPr>
          </a:p>
          <a:p>
            <a:pPr algn="just"/>
            <a:r>
              <a:rPr lang="en-US" sz="1800" b="0" i="0" u="none" strike="noStrike" baseline="0" dirty="0">
                <a:latin typeface="CIDFont+F1"/>
              </a:rPr>
              <a:t>Power System evolution</a:t>
            </a:r>
            <a:r>
              <a:rPr lang="en-US" sz="1800" b="0" i="0" u="none" strike="noStrike" baseline="0" dirty="0">
                <a:latin typeface="CIDFont+F2"/>
              </a:rPr>
              <a:t>–Load curve -Load factor, diversity factor, Load curve (brief </a:t>
            </a:r>
            <a:r>
              <a:rPr lang="en-IN" sz="1800" b="0" i="0" u="none" strike="noStrike" baseline="0" dirty="0">
                <a:latin typeface="CIDFont+F2"/>
              </a:rPr>
              <a:t>description only) - Numerical Problems. </a:t>
            </a:r>
            <a:r>
              <a:rPr lang="en-US" sz="1800" b="0" i="0" u="none" strike="noStrike" baseline="0" dirty="0">
                <a:latin typeface="CIDFont+F1"/>
              </a:rPr>
              <a:t>Generation</a:t>
            </a:r>
            <a:r>
              <a:rPr lang="en-US" sz="1800" b="0" i="0" u="none" strike="noStrike" baseline="0" dirty="0">
                <a:latin typeface="CIDFont+F2"/>
              </a:rPr>
              <a:t>-conventional (block schematic details, special features, environmental and ethical factors, advantages, disadvantages) -hydro, thermal, nuclear –renewable energy(block</a:t>
            </a:r>
          </a:p>
          <a:p>
            <a:pPr algn="just"/>
            <a:r>
              <a:rPr lang="en-US" sz="1800" b="0" i="0" u="none" strike="noStrike" baseline="0" dirty="0">
                <a:latin typeface="CIDFont+F2"/>
              </a:rPr>
              <a:t>schematic details, special features, environmental factors, regulations, advantages, disadvantages) –solar and wind –Design of a rooftop/ground mounted solar farm (concepts only) – Energy storage systems as alternative energy sources- grid storage systems- bulk </a:t>
            </a:r>
            <a:r>
              <a:rPr lang="en-IN" sz="1800" b="0" i="0" u="none" strike="noStrike" baseline="0" dirty="0">
                <a:latin typeface="CIDFont+F2"/>
              </a:rPr>
              <a:t>power grids –smart grids – micro grids.</a:t>
            </a:r>
          </a:p>
          <a:p>
            <a:pPr algn="just"/>
            <a:endParaRPr lang="en-IN" dirty="0">
              <a:latin typeface="CIDFont+F2"/>
            </a:endParaRPr>
          </a:p>
          <a:p>
            <a:pPr algn="l"/>
            <a:endParaRPr lang="en-IN" sz="1800" b="0" i="0" u="none" strike="noStrike" baseline="0" dirty="0">
              <a:latin typeface="CIDFont+F2"/>
            </a:endParaRPr>
          </a:p>
          <a:p>
            <a:pPr algn="l"/>
            <a:r>
              <a:rPr lang="en-IN" sz="1800" b="1" i="0" u="sng" strike="noStrike" baseline="0" dirty="0">
                <a:latin typeface="CIDFont+F1"/>
              </a:rPr>
              <a:t>Module II (10 hours)</a:t>
            </a:r>
          </a:p>
          <a:p>
            <a:pPr algn="l"/>
            <a:endParaRPr lang="en-IN" sz="1800" b="1" i="0" u="sng" strike="noStrike" baseline="0" dirty="0">
              <a:latin typeface="CIDFont+F1"/>
            </a:endParaRPr>
          </a:p>
          <a:p>
            <a:pPr algn="l"/>
            <a:r>
              <a:rPr lang="en-US" sz="1800" b="0" i="0" u="none" strike="noStrike" baseline="0" dirty="0">
                <a:latin typeface="CIDFont+F1"/>
              </a:rPr>
              <a:t>Power Transmission System(Electrical Model)</a:t>
            </a:r>
            <a:r>
              <a:rPr lang="en-US" sz="1800" b="0" i="0" u="none" strike="noStrike" baseline="0" dirty="0">
                <a:latin typeface="CIDFont+F2"/>
              </a:rPr>
              <a:t>-Line parameters -resistance- inductance and capacitance (Derivation of three phase double circuit) - Transmission line modelling classifications -short line, medium line, long line- transmission line as two port network parameters- </a:t>
            </a:r>
            <a:r>
              <a:rPr lang="en-IN" sz="1800" b="0" i="0" u="none" strike="noStrike" baseline="0" dirty="0">
                <a:latin typeface="CIDFont+F2"/>
              </a:rPr>
              <a:t>derivation and calculations</a:t>
            </a:r>
            <a:endParaRPr lang="en-IN" dirty="0"/>
          </a:p>
        </p:txBody>
      </p:sp>
    </p:spTree>
    <p:extLst>
      <p:ext uri="{BB962C8B-B14F-4D97-AF65-F5344CB8AC3E}">
        <p14:creationId xmlns:p14="http://schemas.microsoft.com/office/powerpoint/2010/main" val="69626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B549-2D59-4E61-8715-88E1775A75B8}"/>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9793B372-45BF-438E-B08A-3799572081C0}"/>
              </a:ext>
            </a:extLst>
          </p:cNvPr>
          <p:cNvSpPr>
            <a:spLocks noGrp="1"/>
          </p:cNvSpPr>
          <p:nvPr>
            <p:ph idx="1"/>
          </p:nvPr>
        </p:nvSpPr>
        <p:spPr/>
        <p:txBody>
          <a:bodyPr/>
          <a:lstStyle/>
          <a:p>
            <a:r>
              <a:rPr lang="en-US" dirty="0"/>
              <a:t>Principles of power system- V.K Mehta</a:t>
            </a:r>
          </a:p>
          <a:p>
            <a:r>
              <a:rPr lang="en-US" dirty="0"/>
              <a:t>Power system engineering-Kothari &amp; </a:t>
            </a:r>
            <a:r>
              <a:rPr lang="en-US" dirty="0" err="1"/>
              <a:t>Nagrath</a:t>
            </a:r>
            <a:endParaRPr lang="en-US" dirty="0"/>
          </a:p>
          <a:p>
            <a:r>
              <a:rPr lang="en-US" dirty="0"/>
              <a:t>Non-conventional energy resources –G.S Sawhney</a:t>
            </a:r>
          </a:p>
          <a:p>
            <a:r>
              <a:rPr lang="en-US" dirty="0"/>
              <a:t>Renewable energy sources and emerging technologies- D.P Kothari</a:t>
            </a:r>
            <a:endParaRPr lang="en-IN" dirty="0"/>
          </a:p>
        </p:txBody>
      </p:sp>
    </p:spTree>
    <p:extLst>
      <p:ext uri="{BB962C8B-B14F-4D97-AF65-F5344CB8AC3E}">
        <p14:creationId xmlns:p14="http://schemas.microsoft.com/office/powerpoint/2010/main" val="1798264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AD5C3-CFE6-4ED3-B268-FA2F67114590}"/>
              </a:ext>
            </a:extLst>
          </p:cNvPr>
          <p:cNvSpPr>
            <a:spLocks noGrp="1"/>
          </p:cNvSpPr>
          <p:nvPr>
            <p:ph type="title"/>
          </p:nvPr>
        </p:nvSpPr>
        <p:spPr>
          <a:xfrm>
            <a:off x="1141412" y="325338"/>
            <a:ext cx="10326687" cy="542925"/>
          </a:xfrm>
        </p:spPr>
        <p:txBody>
          <a:bodyPr>
            <a:noAutofit/>
          </a:bodyPr>
          <a:lstStyle/>
          <a:p>
            <a:r>
              <a:rPr lang="en-US" sz="2400" b="1" i="0" u="sng" strike="noStrike" baseline="0" dirty="0">
                <a:latin typeface="Arial" panose="020B0604020202020204" pitchFamily="34" charset="0"/>
              </a:rPr>
              <a:t>Schematic Arrangement of Hydro-electric Power Station</a:t>
            </a:r>
            <a:endParaRPr lang="en-IN" sz="4400" b="1" u="sng" dirty="0"/>
          </a:p>
        </p:txBody>
      </p:sp>
      <p:pic>
        <p:nvPicPr>
          <p:cNvPr id="5" name="Content Placeholder 4">
            <a:extLst>
              <a:ext uri="{FF2B5EF4-FFF2-40B4-BE49-F238E27FC236}">
                <a16:creationId xmlns:a16="http://schemas.microsoft.com/office/drawing/2014/main" id="{6666A8FE-2638-4AB7-AF40-0402D51242BF}"/>
              </a:ext>
            </a:extLst>
          </p:cNvPr>
          <p:cNvPicPr>
            <a:picLocks noGrp="1" noChangeAspect="1"/>
          </p:cNvPicPr>
          <p:nvPr>
            <p:ph idx="1"/>
          </p:nvPr>
        </p:nvPicPr>
        <p:blipFill>
          <a:blip r:embed="rId2"/>
          <a:stretch>
            <a:fillRect/>
          </a:stretch>
        </p:blipFill>
        <p:spPr>
          <a:xfrm>
            <a:off x="3714751" y="1233488"/>
            <a:ext cx="4114799" cy="2263904"/>
          </a:xfrm>
        </p:spPr>
      </p:pic>
      <p:sp>
        <p:nvSpPr>
          <p:cNvPr id="7" name="TextBox 6">
            <a:extLst>
              <a:ext uri="{FF2B5EF4-FFF2-40B4-BE49-F238E27FC236}">
                <a16:creationId xmlns:a16="http://schemas.microsoft.com/office/drawing/2014/main" id="{C8A25694-D280-4553-82FA-0F8BF153357C}"/>
              </a:ext>
            </a:extLst>
          </p:cNvPr>
          <p:cNvSpPr txBox="1"/>
          <p:nvPr/>
        </p:nvSpPr>
        <p:spPr>
          <a:xfrm>
            <a:off x="1423192" y="3670340"/>
            <a:ext cx="9763125" cy="2554545"/>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Times New Roman" panose="02020603050405020304" pitchFamily="18" charset="0"/>
              </a:rPr>
              <a:t>The dam is constructed across a river or lake and water from the catchment area collects at the back of the dam to form a reservoir</a:t>
            </a:r>
          </a:p>
          <a:p>
            <a:pPr algn="l"/>
            <a:endParaRPr lang="en-US" sz="2000" dirty="0">
              <a:latin typeface="Times New Roman" panose="02020603050405020304" pitchFamily="18" charset="0"/>
            </a:endParaRPr>
          </a:p>
          <a:p>
            <a:pPr marL="285750" indent="-285750" algn="l">
              <a:buFont typeface="Arial" panose="020B0604020202020204" pitchFamily="34" charset="0"/>
              <a:buChar char="•"/>
            </a:pPr>
            <a:r>
              <a:rPr lang="en-US" sz="2000" b="0" i="0" u="none" strike="noStrike" baseline="0" dirty="0">
                <a:latin typeface="Times New Roman" panose="02020603050405020304" pitchFamily="18" charset="0"/>
              </a:rPr>
              <a:t>A pressure tunnel is taken off from the reservoir and water brought to the valve house at the start of the penstock.</a:t>
            </a:r>
          </a:p>
          <a:p>
            <a:pPr marL="285750" indent="-285750" algn="l">
              <a:buFont typeface="Arial" panose="020B0604020202020204" pitchFamily="34" charset="0"/>
              <a:buChar char="•"/>
            </a:pPr>
            <a:endParaRPr lang="en-US" sz="2000" dirty="0">
              <a:latin typeface="Times New Roman" panose="02020603050405020304" pitchFamily="18" charset="0"/>
            </a:endParaRPr>
          </a:p>
          <a:p>
            <a:pPr marL="285750" indent="-285750" algn="l">
              <a:buFont typeface="Arial" panose="020B0604020202020204" pitchFamily="34" charset="0"/>
              <a:buChar char="•"/>
            </a:pPr>
            <a:r>
              <a:rPr lang="en-US" sz="2000" b="0" i="0" u="none" strike="noStrike" baseline="0" dirty="0">
                <a:latin typeface="Times New Roman" panose="02020603050405020304" pitchFamily="18" charset="0"/>
              </a:rPr>
              <a:t>Main sluice valves controls the water flow to the power house and </a:t>
            </a:r>
            <a:r>
              <a:rPr lang="en-IN" sz="2000" b="0" i="0" u="none" strike="noStrike" baseline="0" dirty="0">
                <a:latin typeface="Times New Roman" panose="02020603050405020304" pitchFamily="18" charset="0"/>
              </a:rPr>
              <a:t>automatic isolating valves </a:t>
            </a:r>
            <a:r>
              <a:rPr lang="en-US" sz="2000" b="0" i="0" u="none" strike="noStrike" baseline="0" dirty="0">
                <a:latin typeface="Times New Roman" panose="02020603050405020304" pitchFamily="18" charset="0"/>
              </a:rPr>
              <a:t>cuts off supply of water  when the penstock bursts.</a:t>
            </a:r>
            <a:endParaRPr lang="en-IN" sz="2000" dirty="0"/>
          </a:p>
        </p:txBody>
      </p:sp>
    </p:spTree>
    <p:extLst>
      <p:ext uri="{BB962C8B-B14F-4D97-AF65-F5344CB8AC3E}">
        <p14:creationId xmlns:p14="http://schemas.microsoft.com/office/powerpoint/2010/main" val="2059964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09EE-59F7-44C7-BE59-735EF270BD60}"/>
              </a:ext>
            </a:extLst>
          </p:cNvPr>
          <p:cNvSpPr>
            <a:spLocks noGrp="1"/>
          </p:cNvSpPr>
          <p:nvPr>
            <p:ph type="title"/>
          </p:nvPr>
        </p:nvSpPr>
        <p:spPr>
          <a:xfrm>
            <a:off x="933450" y="135182"/>
            <a:ext cx="10469562" cy="739286"/>
          </a:xfrm>
        </p:spPr>
        <p:txBody>
          <a:bodyPr>
            <a:normAutofit/>
          </a:bodyPr>
          <a:lstStyle/>
          <a:p>
            <a:r>
              <a:rPr lang="en-US" sz="2400" b="0" i="0" u="sng" strike="noStrike" baseline="0" dirty="0">
                <a:latin typeface="Arial" panose="020B0604020202020204" pitchFamily="34" charset="0"/>
              </a:rPr>
              <a:t>Schematic Arrangement of Hydro-electric Power Station</a:t>
            </a:r>
            <a:endParaRPr lang="en-IN" sz="2400" dirty="0"/>
          </a:p>
        </p:txBody>
      </p:sp>
      <p:sp>
        <p:nvSpPr>
          <p:cNvPr id="3" name="Content Placeholder 2">
            <a:extLst>
              <a:ext uri="{FF2B5EF4-FFF2-40B4-BE49-F238E27FC236}">
                <a16:creationId xmlns:a16="http://schemas.microsoft.com/office/drawing/2014/main" id="{0AD3F37B-3A69-48F4-8D87-FD35F8E36992}"/>
              </a:ext>
            </a:extLst>
          </p:cNvPr>
          <p:cNvSpPr>
            <a:spLocks noGrp="1"/>
          </p:cNvSpPr>
          <p:nvPr>
            <p:ph idx="1"/>
          </p:nvPr>
        </p:nvSpPr>
        <p:spPr>
          <a:xfrm>
            <a:off x="898129" y="874468"/>
            <a:ext cx="10395742" cy="4943475"/>
          </a:xfrm>
        </p:spPr>
        <p:txBody>
          <a:bodyPr/>
          <a:lstStyle/>
          <a:p>
            <a:pPr algn="l"/>
            <a:r>
              <a:rPr lang="en-US" sz="2000" b="0" i="0" u="none" strike="noStrike" baseline="0" dirty="0">
                <a:latin typeface="Times New Roman" panose="02020603050405020304" pitchFamily="18" charset="0"/>
              </a:rPr>
              <a:t>From the valve house, water is taken to water turbine through a huge steel pipe known as </a:t>
            </a:r>
            <a:r>
              <a:rPr lang="en-US" sz="2000" b="0" i="1" u="none" strike="noStrike" baseline="0" dirty="0">
                <a:latin typeface="Times New Roman" panose="02020603050405020304" pitchFamily="18" charset="0"/>
              </a:rPr>
              <a:t>penstock</a:t>
            </a:r>
            <a:r>
              <a:rPr lang="en-US" sz="2000" b="0" i="0" u="none" strike="noStrike" baseline="0" dirty="0">
                <a:latin typeface="Times New Roman" panose="02020603050405020304" pitchFamily="18" charset="0"/>
              </a:rPr>
              <a:t>.</a:t>
            </a:r>
          </a:p>
          <a:p>
            <a:pPr algn="l"/>
            <a:r>
              <a:rPr lang="en-US" sz="2000" b="0" i="0" u="none" strike="noStrike" baseline="0" dirty="0">
                <a:latin typeface="Times New Roman" panose="02020603050405020304" pitchFamily="18" charset="0"/>
              </a:rPr>
              <a:t>The water turbine converts hydraulic energy into mechanical energy and it drives the alternator which converts mechanical energy into </a:t>
            </a:r>
            <a:r>
              <a:rPr lang="en-IN" sz="2000" b="0" i="0" u="none" strike="noStrike" baseline="0" dirty="0">
                <a:latin typeface="Times New Roman" panose="02020603050405020304" pitchFamily="18" charset="0"/>
              </a:rPr>
              <a:t>electrical energy</a:t>
            </a:r>
          </a:p>
          <a:p>
            <a:pPr algn="l"/>
            <a:r>
              <a:rPr lang="en-US" sz="2000" b="0" i="0" u="none" strike="noStrike" baseline="0" dirty="0">
                <a:latin typeface="Times New Roman" panose="02020603050405020304" pitchFamily="18" charset="0"/>
              </a:rPr>
              <a:t>A surge tank is built just before the valve house and protects the penstock from bursting in case the turbine gates suddenly close due to electrical load being thrown off.</a:t>
            </a:r>
          </a:p>
          <a:p>
            <a:pPr algn="l"/>
            <a:r>
              <a:rPr lang="en-US" sz="2000" b="0" i="0" u="none" strike="noStrike" baseline="0" dirty="0">
                <a:latin typeface="Times New Roman" panose="02020603050405020304" pitchFamily="18" charset="0"/>
              </a:rPr>
              <a:t>The surge tank absorbs this pressure swing by increase in its level </a:t>
            </a:r>
            <a:r>
              <a:rPr lang="en-IN" sz="2000" b="0" i="0" u="none" strike="noStrike" baseline="0" dirty="0">
                <a:latin typeface="Times New Roman" panose="02020603050405020304" pitchFamily="18" charset="0"/>
              </a:rPr>
              <a:t>of water.</a:t>
            </a:r>
            <a:endParaRPr lang="en-IN" sz="1800" b="0" i="0" u="none" strike="noStrike" baseline="0" dirty="0">
              <a:latin typeface="Times New Roman" panose="02020603050405020304" pitchFamily="18" charset="0"/>
            </a:endParaRPr>
          </a:p>
        </p:txBody>
      </p:sp>
      <p:pic>
        <p:nvPicPr>
          <p:cNvPr id="9" name="Picture 8">
            <a:extLst>
              <a:ext uri="{FF2B5EF4-FFF2-40B4-BE49-F238E27FC236}">
                <a16:creationId xmlns:a16="http://schemas.microsoft.com/office/drawing/2014/main" id="{39B9F8CD-2678-46D5-9611-6502EB107537}"/>
              </a:ext>
            </a:extLst>
          </p:cNvPr>
          <p:cNvPicPr>
            <a:picLocks noChangeAspect="1"/>
          </p:cNvPicPr>
          <p:nvPr/>
        </p:nvPicPr>
        <p:blipFill>
          <a:blip r:embed="rId2"/>
          <a:stretch>
            <a:fillRect/>
          </a:stretch>
        </p:blipFill>
        <p:spPr>
          <a:xfrm>
            <a:off x="1317229" y="3546381"/>
            <a:ext cx="5235971" cy="3176437"/>
          </a:xfrm>
          <a:prstGeom prst="rect">
            <a:avLst/>
          </a:prstGeom>
        </p:spPr>
      </p:pic>
      <p:pic>
        <p:nvPicPr>
          <p:cNvPr id="11" name="Picture 10">
            <a:extLst>
              <a:ext uri="{FF2B5EF4-FFF2-40B4-BE49-F238E27FC236}">
                <a16:creationId xmlns:a16="http://schemas.microsoft.com/office/drawing/2014/main" id="{43EC4739-CC2D-4299-8FCD-E6536B84BFAA}"/>
              </a:ext>
            </a:extLst>
          </p:cNvPr>
          <p:cNvPicPr>
            <a:picLocks noChangeAspect="1"/>
          </p:cNvPicPr>
          <p:nvPr/>
        </p:nvPicPr>
        <p:blipFill>
          <a:blip r:embed="rId3"/>
          <a:stretch>
            <a:fillRect/>
          </a:stretch>
        </p:blipFill>
        <p:spPr>
          <a:xfrm>
            <a:off x="8996362" y="3280672"/>
            <a:ext cx="2843213" cy="3442146"/>
          </a:xfrm>
          <a:prstGeom prst="rect">
            <a:avLst/>
          </a:prstGeom>
        </p:spPr>
      </p:pic>
    </p:spTree>
    <p:extLst>
      <p:ext uri="{BB962C8B-B14F-4D97-AF65-F5344CB8AC3E}">
        <p14:creationId xmlns:p14="http://schemas.microsoft.com/office/powerpoint/2010/main" val="2429572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E4F92D2-5F72-4DF1-9CA5-0AFF15946AD1}"/>
              </a:ext>
            </a:extLst>
          </p:cNvPr>
          <p:cNvPicPr>
            <a:picLocks noGrp="1" noChangeAspect="1"/>
          </p:cNvPicPr>
          <p:nvPr>
            <p:ph idx="1"/>
          </p:nvPr>
        </p:nvPicPr>
        <p:blipFill>
          <a:blip r:embed="rId2"/>
          <a:stretch>
            <a:fillRect/>
          </a:stretch>
        </p:blipFill>
        <p:spPr>
          <a:xfrm>
            <a:off x="1356712" y="514350"/>
            <a:ext cx="9692287" cy="5879890"/>
          </a:xfrm>
          <a:prstGeom prst="rect">
            <a:avLst/>
          </a:prstGeom>
        </p:spPr>
      </p:pic>
    </p:spTree>
    <p:extLst>
      <p:ext uri="{BB962C8B-B14F-4D97-AF65-F5344CB8AC3E}">
        <p14:creationId xmlns:p14="http://schemas.microsoft.com/office/powerpoint/2010/main" val="216717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0EA99-694A-472C-9E73-552B551FC8C0}"/>
              </a:ext>
            </a:extLst>
          </p:cNvPr>
          <p:cNvSpPr>
            <a:spLocks noGrp="1"/>
          </p:cNvSpPr>
          <p:nvPr>
            <p:ph type="title"/>
          </p:nvPr>
        </p:nvSpPr>
        <p:spPr>
          <a:xfrm>
            <a:off x="1095375" y="189893"/>
            <a:ext cx="7507287" cy="657832"/>
          </a:xfrm>
        </p:spPr>
        <p:txBody>
          <a:bodyPr>
            <a:normAutofit/>
          </a:bodyPr>
          <a:lstStyle/>
          <a:p>
            <a:r>
              <a:rPr lang="en-IN" sz="3200" b="1" i="0" u="sng" strike="noStrike" baseline="0" dirty="0">
                <a:latin typeface="Arial" panose="020B0604020202020204" pitchFamily="34" charset="0"/>
              </a:rPr>
              <a:t>Constituents of Hydro-electric Plant</a:t>
            </a:r>
            <a:endParaRPr lang="en-IN" sz="5400" b="1" u="sng" dirty="0"/>
          </a:p>
        </p:txBody>
      </p:sp>
      <p:sp>
        <p:nvSpPr>
          <p:cNvPr id="3" name="Content Placeholder 2">
            <a:extLst>
              <a:ext uri="{FF2B5EF4-FFF2-40B4-BE49-F238E27FC236}">
                <a16:creationId xmlns:a16="http://schemas.microsoft.com/office/drawing/2014/main" id="{89D166C4-6812-49D9-A816-DB20D86FCAA7}"/>
              </a:ext>
            </a:extLst>
          </p:cNvPr>
          <p:cNvSpPr>
            <a:spLocks noGrp="1"/>
          </p:cNvSpPr>
          <p:nvPr>
            <p:ph idx="1"/>
          </p:nvPr>
        </p:nvSpPr>
        <p:spPr>
          <a:xfrm>
            <a:off x="1077912" y="1037618"/>
            <a:ext cx="10134599" cy="5820382"/>
          </a:xfrm>
        </p:spPr>
        <p:txBody>
          <a:bodyPr>
            <a:noAutofit/>
          </a:bodyPr>
          <a:lstStyle/>
          <a:p>
            <a:pPr algn="l"/>
            <a:r>
              <a:rPr lang="en-US" sz="2200" b="0" i="0" u="none" strike="noStrike" baseline="0" dirty="0">
                <a:latin typeface="Times New Roman" panose="02020603050405020304" pitchFamily="18" charset="0"/>
              </a:rPr>
              <a:t>The constituents of a hydro-electric plant are :</a:t>
            </a:r>
          </a:p>
          <a:p>
            <a:pPr marL="0" indent="0" algn="l">
              <a:buNone/>
            </a:pPr>
            <a:r>
              <a:rPr lang="en-US" sz="2200" i="0" u="none" strike="noStrike" baseline="0" dirty="0">
                <a:latin typeface="Times New Roman" panose="02020603050405020304" pitchFamily="18" charset="0"/>
              </a:rPr>
              <a:t>(1) hydraulic structures                       (2) water turbines and                                           </a:t>
            </a:r>
            <a:r>
              <a:rPr lang="en-IN" sz="2200" i="0" u="none" strike="noStrike" baseline="0" dirty="0">
                <a:latin typeface="Times New Roman" panose="02020603050405020304" pitchFamily="18" charset="0"/>
              </a:rPr>
              <a:t>(3) electrical equipment</a:t>
            </a:r>
          </a:p>
          <a:p>
            <a:pPr marL="0" indent="0" algn="l">
              <a:buNone/>
            </a:pPr>
            <a:r>
              <a:rPr lang="en-IN" sz="2200" b="1" i="0" u="sng" strike="noStrike" baseline="0" dirty="0">
                <a:latin typeface="Times New Roman" panose="02020603050405020304" pitchFamily="18" charset="0"/>
              </a:rPr>
              <a:t>Hydraulic structures</a:t>
            </a:r>
          </a:p>
          <a:p>
            <a:pPr marL="0" indent="0" algn="l">
              <a:buNone/>
            </a:pPr>
            <a:r>
              <a:rPr lang="en-IN" sz="2200" b="0" i="0" u="none" strike="noStrike" baseline="0" dirty="0">
                <a:latin typeface="Times New Roman" panose="02020603050405020304" pitchFamily="18" charset="0"/>
              </a:rPr>
              <a:t>include dam, </a:t>
            </a:r>
            <a:r>
              <a:rPr lang="en-US" sz="2200" b="0" i="0" u="none" strike="noStrike" baseline="0" dirty="0">
                <a:latin typeface="Times New Roman" panose="02020603050405020304" pitchFamily="18" charset="0"/>
              </a:rPr>
              <a:t>spillways, headworks, surge tank, penstock and accessory works</a:t>
            </a:r>
          </a:p>
          <a:p>
            <a:pPr algn="l">
              <a:buFont typeface="Wingdings" panose="05000000000000000000" pitchFamily="2" charset="2"/>
              <a:buChar char="Ø"/>
            </a:pPr>
            <a:r>
              <a:rPr lang="en-US" sz="2200" dirty="0">
                <a:latin typeface="Times New Roman" panose="02020603050405020304" pitchFamily="18" charset="0"/>
              </a:rPr>
              <a:t>Dam</a:t>
            </a:r>
            <a:endParaRPr lang="en-US" sz="2200" b="0" i="0" u="none" strike="noStrike" baseline="0" dirty="0">
              <a:latin typeface="Times New Roman" panose="02020603050405020304" pitchFamily="18" charset="0"/>
            </a:endParaRPr>
          </a:p>
          <a:p>
            <a:r>
              <a:rPr lang="en-US" sz="2200" b="0" i="0" u="none" strike="noStrike" baseline="0" dirty="0">
                <a:latin typeface="Times New Roman" panose="02020603050405020304" pitchFamily="18" charset="0"/>
              </a:rPr>
              <a:t>A dam is a barrier which stores water and creates water head.</a:t>
            </a:r>
          </a:p>
          <a:p>
            <a:pPr algn="l"/>
            <a:r>
              <a:rPr lang="en-IN" sz="2200" b="0" i="0" u="none" strike="noStrike" baseline="0" dirty="0">
                <a:latin typeface="Times New Roman" panose="02020603050405020304" pitchFamily="18" charset="0"/>
              </a:rPr>
              <a:t>Dams are built of </a:t>
            </a:r>
            <a:r>
              <a:rPr lang="en-US" sz="2200" b="0" i="0" u="none" strike="noStrike" baseline="0" dirty="0">
                <a:latin typeface="Times New Roman" panose="02020603050405020304" pitchFamily="18" charset="0"/>
              </a:rPr>
              <a:t>concrete or stone </a:t>
            </a:r>
            <a:r>
              <a:rPr lang="en-US" sz="2200" b="0" i="0" u="none" strike="noStrike" baseline="0" dirty="0" err="1">
                <a:latin typeface="Times New Roman" panose="02020603050405020304" pitchFamily="18" charset="0"/>
              </a:rPr>
              <a:t>masonary</a:t>
            </a:r>
            <a:r>
              <a:rPr lang="en-US" sz="2200" b="0" i="0" u="none" strike="noStrike" baseline="0" dirty="0">
                <a:latin typeface="Times New Roman" panose="02020603050405020304" pitchFamily="18" charset="0"/>
              </a:rPr>
              <a:t>, earth or rock fill.</a:t>
            </a:r>
          </a:p>
          <a:p>
            <a:pPr algn="l"/>
            <a:r>
              <a:rPr lang="en-US" sz="2200" b="0" i="0" u="none" strike="noStrike" baseline="0" dirty="0">
                <a:latin typeface="Times New Roman" panose="02020603050405020304" pitchFamily="18" charset="0"/>
              </a:rPr>
              <a:t>The type of dam also depends upon the topography of site, foundation conditions, local materials, transportation available, occurrence of earthquakes and other </a:t>
            </a:r>
            <a:r>
              <a:rPr lang="en-IN" sz="2200" b="0" i="0" u="none" strike="noStrike" baseline="0" dirty="0">
                <a:latin typeface="Times New Roman" panose="02020603050405020304" pitchFamily="18" charset="0"/>
              </a:rPr>
              <a:t>hazards.</a:t>
            </a:r>
          </a:p>
          <a:p>
            <a:pPr algn="l">
              <a:buFont typeface="Wingdings" panose="05000000000000000000" pitchFamily="2" charset="2"/>
              <a:buChar char="Ø"/>
            </a:pPr>
            <a:r>
              <a:rPr lang="en-US" sz="2200" b="0" u="none" strike="noStrike" baseline="0" dirty="0">
                <a:latin typeface="Times New Roman" panose="02020603050405020304" pitchFamily="18" charset="0"/>
              </a:rPr>
              <a:t>Spillways</a:t>
            </a:r>
          </a:p>
          <a:p>
            <a:r>
              <a:rPr lang="en-US" sz="2200" b="0" i="0" u="none" strike="noStrike" baseline="0" dirty="0">
                <a:latin typeface="Times New Roman" panose="02020603050405020304" pitchFamily="18" charset="0"/>
              </a:rPr>
              <a:t>There are times when the river flow exceeds the storage capacity of the reservoir</a:t>
            </a:r>
          </a:p>
          <a:p>
            <a:pPr algn="l"/>
            <a:r>
              <a:rPr lang="en-US" sz="2200" b="0" i="0" u="none" strike="noStrike" baseline="0" dirty="0">
                <a:latin typeface="Times New Roman" panose="02020603050405020304" pitchFamily="18" charset="0"/>
              </a:rPr>
              <a:t>In order to discharge the surplus water from the storage into the river on the down-stream side of the dam, </a:t>
            </a:r>
            <a:r>
              <a:rPr lang="en-IN" sz="2200" b="0" i="0" u="none" strike="noStrike" baseline="0" dirty="0">
                <a:latin typeface="Times New Roman" panose="02020603050405020304" pitchFamily="18" charset="0"/>
              </a:rPr>
              <a:t>spillways are used.</a:t>
            </a:r>
            <a:endParaRPr lang="en-US" sz="2200" b="0" i="0" u="none" strike="noStrike" baseline="0" dirty="0">
              <a:latin typeface="Times New Roman" panose="02020603050405020304" pitchFamily="18" charset="0"/>
            </a:endParaRPr>
          </a:p>
          <a:p>
            <a:pPr marL="0" indent="0" algn="l">
              <a:buNone/>
            </a:pPr>
            <a:endParaRPr lang="en-US" sz="2000" b="0" i="0" u="none" strike="noStrike" baseline="0" dirty="0">
              <a:latin typeface="Times New Roman" panose="02020603050405020304" pitchFamily="18" charset="0"/>
            </a:endParaRPr>
          </a:p>
          <a:p>
            <a:pPr algn="l"/>
            <a:endParaRPr lang="en-IN" sz="1800" b="1" i="0" u="sng" strike="noStrike" baseline="0" dirty="0">
              <a:latin typeface="Times New Roman" panose="02020603050405020304" pitchFamily="18" charset="0"/>
            </a:endParaRPr>
          </a:p>
          <a:p>
            <a:pPr marL="0" indent="0" algn="l">
              <a:buNone/>
            </a:pPr>
            <a:endParaRPr lang="en-IN" dirty="0"/>
          </a:p>
        </p:txBody>
      </p:sp>
    </p:spTree>
    <p:extLst>
      <p:ext uri="{BB962C8B-B14F-4D97-AF65-F5344CB8AC3E}">
        <p14:creationId xmlns:p14="http://schemas.microsoft.com/office/powerpoint/2010/main" val="1768690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863B22-72CA-4016-99B4-E0F78792F1A0}"/>
              </a:ext>
            </a:extLst>
          </p:cNvPr>
          <p:cNvSpPr>
            <a:spLocks noGrp="1"/>
          </p:cNvSpPr>
          <p:nvPr>
            <p:ph type="title"/>
          </p:nvPr>
        </p:nvSpPr>
        <p:spPr>
          <a:xfrm>
            <a:off x="1255713" y="95251"/>
            <a:ext cx="7069137" cy="742950"/>
          </a:xfrm>
        </p:spPr>
        <p:txBody>
          <a:bodyPr>
            <a:normAutofit fontScale="90000"/>
          </a:bodyPr>
          <a:lstStyle/>
          <a:p>
            <a:r>
              <a:rPr lang="en-IN" sz="3200" b="1" i="0" u="sng" strike="noStrike" baseline="0" dirty="0">
                <a:latin typeface="Arial" panose="020B0604020202020204" pitchFamily="34" charset="0"/>
              </a:rPr>
              <a:t>Constituents of Hydro-electric Plant</a:t>
            </a:r>
            <a:endParaRPr lang="en-IN" sz="5400" b="1" u="sng" dirty="0"/>
          </a:p>
        </p:txBody>
      </p:sp>
      <p:sp>
        <p:nvSpPr>
          <p:cNvPr id="3" name="Content Placeholder 2">
            <a:extLst>
              <a:ext uri="{FF2B5EF4-FFF2-40B4-BE49-F238E27FC236}">
                <a16:creationId xmlns:a16="http://schemas.microsoft.com/office/drawing/2014/main" id="{9000AFFF-A4ED-46B5-861E-9B3F64332D7A}"/>
              </a:ext>
            </a:extLst>
          </p:cNvPr>
          <p:cNvSpPr>
            <a:spLocks noGrp="1"/>
          </p:cNvSpPr>
          <p:nvPr>
            <p:ph idx="1"/>
          </p:nvPr>
        </p:nvSpPr>
        <p:spPr>
          <a:xfrm>
            <a:off x="1095375" y="1143000"/>
            <a:ext cx="10153650" cy="5619749"/>
          </a:xfrm>
        </p:spPr>
        <p:txBody>
          <a:bodyPr>
            <a:normAutofit/>
          </a:bodyPr>
          <a:lstStyle/>
          <a:p>
            <a:pPr>
              <a:buFont typeface="Wingdings" panose="05000000000000000000" pitchFamily="2" charset="2"/>
              <a:buChar char="Ø"/>
            </a:pPr>
            <a:r>
              <a:rPr lang="en-IN" sz="2400" b="0" u="none" strike="noStrike" baseline="0" dirty="0">
                <a:latin typeface="Times New Roman" panose="02020603050405020304" pitchFamily="18" charset="0"/>
              </a:rPr>
              <a:t>Headworks</a:t>
            </a:r>
            <a:endParaRPr lang="en-US" sz="2400" dirty="0"/>
          </a:p>
          <a:p>
            <a:pPr algn="l"/>
            <a:r>
              <a:rPr lang="en-US" sz="2400" b="0" i="0" u="none" strike="noStrike" baseline="0" dirty="0">
                <a:latin typeface="Times New Roman" panose="02020603050405020304" pitchFamily="18" charset="0"/>
              </a:rPr>
              <a:t>The headworks consists of the diversion structures at the head of an intake.</a:t>
            </a:r>
          </a:p>
          <a:p>
            <a:pPr algn="l"/>
            <a:r>
              <a:rPr lang="en-US" sz="2400" b="0" i="0" u="none" strike="noStrike" baseline="0" dirty="0">
                <a:latin typeface="Times New Roman" panose="02020603050405020304" pitchFamily="18" charset="0"/>
              </a:rPr>
              <a:t>They generally include booms and racks for diverting floating debris and valves for controlling the flow of water to the turbine.</a:t>
            </a:r>
          </a:p>
          <a:p>
            <a:pPr algn="l"/>
            <a:r>
              <a:rPr lang="en-IN" sz="2400" b="0" i="0" u="none" strike="noStrike" baseline="0" dirty="0">
                <a:latin typeface="Times New Roman" panose="02020603050405020304" pitchFamily="18" charset="0"/>
              </a:rPr>
              <a:t>The flow of </a:t>
            </a:r>
            <a:r>
              <a:rPr lang="en-US" sz="2400" b="0" i="0" u="none" strike="noStrike" baseline="0" dirty="0">
                <a:latin typeface="Times New Roman" panose="02020603050405020304" pitchFamily="18" charset="0"/>
              </a:rPr>
              <a:t>water into and through headworks should be as smooth as possible to avoid head loss and </a:t>
            </a:r>
            <a:r>
              <a:rPr lang="en-IN" sz="2400" b="0" i="0" u="none" strike="noStrike" baseline="0" dirty="0">
                <a:latin typeface="Times New Roman" panose="02020603050405020304" pitchFamily="18" charset="0"/>
              </a:rPr>
              <a:t>cavitation.</a:t>
            </a:r>
          </a:p>
          <a:p>
            <a:pPr algn="l">
              <a:buFont typeface="Wingdings" panose="05000000000000000000" pitchFamily="2" charset="2"/>
              <a:buChar char="Ø"/>
            </a:pPr>
            <a:r>
              <a:rPr lang="en-IN" sz="2400" b="0" u="none" strike="noStrike" baseline="0" dirty="0">
                <a:latin typeface="Times New Roman" panose="02020603050405020304" pitchFamily="18" charset="0"/>
              </a:rPr>
              <a:t>Surge tank</a:t>
            </a:r>
          </a:p>
          <a:p>
            <a:pPr algn="l"/>
            <a:r>
              <a:rPr lang="en-IN" sz="2400" dirty="0">
                <a:latin typeface="Times New Roman" panose="02020603050405020304" pitchFamily="18" charset="0"/>
              </a:rPr>
              <a:t>W</a:t>
            </a:r>
            <a:r>
              <a:rPr lang="en-IN" sz="2400" b="0" i="0" u="none" strike="noStrike" baseline="0" dirty="0">
                <a:latin typeface="Times New Roman" panose="02020603050405020304" pitchFamily="18" charset="0"/>
              </a:rPr>
              <a:t>hen closed conduits are used, protection becomes necessary to limit </a:t>
            </a:r>
            <a:r>
              <a:rPr lang="en-US" sz="2400" b="0" i="0" u="none" strike="noStrike" baseline="0" dirty="0">
                <a:latin typeface="Times New Roman" panose="02020603050405020304" pitchFamily="18" charset="0"/>
              </a:rPr>
              <a:t>the abnormal pressure in the </a:t>
            </a:r>
            <a:r>
              <a:rPr lang="en-IN" sz="2400" b="0" i="0" u="none" strike="noStrike" baseline="0" dirty="0">
                <a:latin typeface="Times New Roman" panose="02020603050405020304" pitchFamily="18" charset="0"/>
              </a:rPr>
              <a:t>conduit. </a:t>
            </a:r>
          </a:p>
          <a:p>
            <a:r>
              <a:rPr lang="en-IN" sz="2400" b="0" i="0" u="none" strike="noStrike" baseline="0" dirty="0">
                <a:latin typeface="Times New Roman" panose="02020603050405020304" pitchFamily="18" charset="0"/>
              </a:rPr>
              <a:t>Hence, closed conduits are always </a:t>
            </a:r>
            <a:r>
              <a:rPr lang="en-US" sz="2400" b="0" i="0" u="none" strike="noStrike" baseline="0" dirty="0">
                <a:latin typeface="Times New Roman" panose="02020603050405020304" pitchFamily="18" charset="0"/>
              </a:rPr>
              <a:t>provided with a surge tank.</a:t>
            </a:r>
          </a:p>
          <a:p>
            <a:pPr algn="l"/>
            <a:r>
              <a:rPr lang="en-US" sz="2400" b="0" i="0" u="none" strike="noStrike" baseline="0" dirty="0">
                <a:latin typeface="Times New Roman" panose="02020603050405020304" pitchFamily="18" charset="0"/>
              </a:rPr>
              <a:t>A surge tank is a small reservoir or tank (open at the top) in which water level rises or falls to reduce the pressure swings in the conduit</a:t>
            </a:r>
            <a:r>
              <a:rPr lang="en-US" sz="2400" b="0" i="0" u="none" strike="noStrike" baseline="0" dirty="0">
                <a:solidFill>
                  <a:srgbClr val="231F20"/>
                </a:solidFill>
                <a:latin typeface="Times New Roman" panose="02020603050405020304" pitchFamily="18" charset="0"/>
              </a:rPr>
              <a:t>.</a:t>
            </a:r>
            <a:endParaRPr lang="en-IN" sz="2400" dirty="0"/>
          </a:p>
        </p:txBody>
      </p:sp>
    </p:spTree>
    <p:extLst>
      <p:ext uri="{BB962C8B-B14F-4D97-AF65-F5344CB8AC3E}">
        <p14:creationId xmlns:p14="http://schemas.microsoft.com/office/powerpoint/2010/main" val="245295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CEBD61-5324-4A7E-A2AA-2B287F16E9E5}"/>
              </a:ext>
            </a:extLst>
          </p:cNvPr>
          <p:cNvSpPr>
            <a:spLocks noGrp="1"/>
          </p:cNvSpPr>
          <p:nvPr>
            <p:ph idx="1"/>
          </p:nvPr>
        </p:nvSpPr>
        <p:spPr>
          <a:xfrm>
            <a:off x="1141412" y="323850"/>
            <a:ext cx="9905999" cy="5467351"/>
          </a:xfrm>
        </p:spPr>
        <p:txBody>
          <a:bodyPr>
            <a:normAutofit/>
          </a:bodyPr>
          <a:lstStyle/>
          <a:p>
            <a:pPr algn="l">
              <a:buFont typeface="Wingdings" panose="05000000000000000000" pitchFamily="2" charset="2"/>
              <a:buChar char="Ø"/>
            </a:pPr>
            <a:r>
              <a:rPr lang="en-US" sz="2200" b="0" u="none" strike="noStrike" baseline="0" dirty="0">
                <a:latin typeface="Times New Roman" panose="02020603050405020304" pitchFamily="18" charset="0"/>
              </a:rPr>
              <a:t>Penstocks</a:t>
            </a:r>
          </a:p>
          <a:p>
            <a:pPr algn="l"/>
            <a:r>
              <a:rPr lang="en-US" sz="2200" b="0" i="0" u="none" strike="noStrike" baseline="0" dirty="0">
                <a:latin typeface="Times New Roman" panose="02020603050405020304" pitchFamily="18" charset="0"/>
              </a:rPr>
              <a:t>Penstocks are open or closed conduits which carry water to the turbines. </a:t>
            </a:r>
          </a:p>
          <a:p>
            <a:pPr algn="l"/>
            <a:r>
              <a:rPr lang="en-US" sz="2200" b="0" i="0" u="none" strike="noStrike" baseline="0" dirty="0">
                <a:latin typeface="Times New Roman" panose="02020603050405020304" pitchFamily="18" charset="0"/>
              </a:rPr>
              <a:t>They are generally made of reinforced concrete or steel.</a:t>
            </a:r>
          </a:p>
          <a:p>
            <a:pPr algn="l">
              <a:buFont typeface="Wingdings" panose="05000000000000000000" pitchFamily="2" charset="2"/>
              <a:buChar char="Ø"/>
            </a:pPr>
            <a:r>
              <a:rPr lang="en-US" sz="2200" b="0" i="0" u="none" strike="noStrike" baseline="0" dirty="0">
                <a:latin typeface="Times New Roman" panose="02020603050405020304" pitchFamily="18" charset="0"/>
              </a:rPr>
              <a:t>Automatic butterfly valve shuts off water flow through the penstock promptly if it ruptures.</a:t>
            </a:r>
          </a:p>
          <a:p>
            <a:pPr algn="l">
              <a:buFont typeface="Wingdings" panose="05000000000000000000" pitchFamily="2" charset="2"/>
              <a:buChar char="Ø"/>
            </a:pPr>
            <a:r>
              <a:rPr lang="en-US" sz="2200" b="0" i="0" u="none" strike="noStrike" baseline="0" dirty="0">
                <a:latin typeface="Times New Roman" panose="02020603050405020304" pitchFamily="18" charset="0"/>
              </a:rPr>
              <a:t>Air valve maintains the air pressure inside the penstock equal to </a:t>
            </a:r>
            <a:r>
              <a:rPr lang="en-IN" sz="2200" b="0" i="0" u="none" strike="noStrike" baseline="0" dirty="0">
                <a:latin typeface="Times New Roman" panose="02020603050405020304" pitchFamily="18" charset="0"/>
              </a:rPr>
              <a:t>outside atmospheric pressure</a:t>
            </a:r>
            <a:r>
              <a:rPr lang="en-IN" sz="2200" b="0" i="0" u="none" strike="noStrike" baseline="0" dirty="0">
                <a:solidFill>
                  <a:srgbClr val="231F20"/>
                </a:solidFill>
                <a:latin typeface="Times New Roman" panose="02020603050405020304" pitchFamily="18" charset="0"/>
              </a:rPr>
              <a:t>.</a:t>
            </a:r>
            <a:endParaRPr lang="en-IN" sz="2200" dirty="0"/>
          </a:p>
        </p:txBody>
      </p:sp>
      <p:pic>
        <p:nvPicPr>
          <p:cNvPr id="5" name="Picture 4">
            <a:extLst>
              <a:ext uri="{FF2B5EF4-FFF2-40B4-BE49-F238E27FC236}">
                <a16:creationId xmlns:a16="http://schemas.microsoft.com/office/drawing/2014/main" id="{3EC1DB0A-51F4-4F2E-9DDD-C51F5144D71E}"/>
              </a:ext>
            </a:extLst>
          </p:cNvPr>
          <p:cNvPicPr>
            <a:picLocks noChangeAspect="1"/>
          </p:cNvPicPr>
          <p:nvPr/>
        </p:nvPicPr>
        <p:blipFill>
          <a:blip r:embed="rId2"/>
          <a:stretch>
            <a:fillRect/>
          </a:stretch>
        </p:blipFill>
        <p:spPr>
          <a:xfrm>
            <a:off x="3616324" y="3124201"/>
            <a:ext cx="4959352" cy="3587616"/>
          </a:xfrm>
          <a:prstGeom prst="rect">
            <a:avLst/>
          </a:prstGeom>
        </p:spPr>
      </p:pic>
    </p:spTree>
    <p:extLst>
      <p:ext uri="{BB962C8B-B14F-4D97-AF65-F5344CB8AC3E}">
        <p14:creationId xmlns:p14="http://schemas.microsoft.com/office/powerpoint/2010/main" val="2851120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0DD067-1A2E-4E42-9916-BE018A677466}"/>
              </a:ext>
            </a:extLst>
          </p:cNvPr>
          <p:cNvSpPr>
            <a:spLocks noGrp="1"/>
          </p:cNvSpPr>
          <p:nvPr>
            <p:ph type="title"/>
          </p:nvPr>
        </p:nvSpPr>
        <p:spPr>
          <a:xfrm>
            <a:off x="1141412" y="152401"/>
            <a:ext cx="7126287" cy="447674"/>
          </a:xfrm>
        </p:spPr>
        <p:txBody>
          <a:bodyPr>
            <a:noAutofit/>
          </a:bodyPr>
          <a:lstStyle/>
          <a:p>
            <a:r>
              <a:rPr lang="en-IN" sz="3200" b="1" i="0" u="sng" strike="noStrike" baseline="0" dirty="0">
                <a:latin typeface="Arial" panose="020B0604020202020204" pitchFamily="34" charset="0"/>
              </a:rPr>
              <a:t>Constituents of Hydro-electric Plant</a:t>
            </a:r>
            <a:endParaRPr lang="en-IN" sz="3200" b="1" u="sng" dirty="0"/>
          </a:p>
        </p:txBody>
      </p:sp>
      <p:sp>
        <p:nvSpPr>
          <p:cNvPr id="3" name="Content Placeholder 2">
            <a:extLst>
              <a:ext uri="{FF2B5EF4-FFF2-40B4-BE49-F238E27FC236}">
                <a16:creationId xmlns:a16="http://schemas.microsoft.com/office/drawing/2014/main" id="{422A2073-6729-4604-B84F-046356A8C0C3}"/>
              </a:ext>
            </a:extLst>
          </p:cNvPr>
          <p:cNvSpPr>
            <a:spLocks noGrp="1"/>
          </p:cNvSpPr>
          <p:nvPr>
            <p:ph idx="1"/>
          </p:nvPr>
        </p:nvSpPr>
        <p:spPr>
          <a:xfrm>
            <a:off x="1141413" y="839787"/>
            <a:ext cx="7707312" cy="5932488"/>
          </a:xfrm>
        </p:spPr>
        <p:txBody>
          <a:bodyPr>
            <a:normAutofit/>
          </a:bodyPr>
          <a:lstStyle/>
          <a:p>
            <a:pPr marL="0" indent="0" algn="l">
              <a:buNone/>
            </a:pPr>
            <a:r>
              <a:rPr lang="en-US" sz="2000" b="1" i="0" u="sng" strike="noStrike" baseline="0" dirty="0">
                <a:latin typeface="Times New Roman" panose="02020603050405020304" pitchFamily="18" charset="0"/>
              </a:rPr>
              <a:t>Water turbines </a:t>
            </a:r>
          </a:p>
          <a:p>
            <a:r>
              <a:rPr lang="en-US" sz="2000" b="0" i="0" u="none" strike="noStrike" baseline="0" dirty="0">
                <a:latin typeface="Times New Roman" panose="02020603050405020304" pitchFamily="18" charset="0"/>
              </a:rPr>
              <a:t>Water turbines are used to convert the energy of falling water into mechanical </a:t>
            </a:r>
            <a:r>
              <a:rPr lang="en-IN" sz="2000" b="0" i="0" u="none" strike="noStrike" baseline="0" dirty="0">
                <a:latin typeface="Times New Roman" panose="02020603050405020304" pitchFamily="18" charset="0"/>
              </a:rPr>
              <a:t>energy.</a:t>
            </a:r>
          </a:p>
          <a:p>
            <a:pPr algn="l"/>
            <a:r>
              <a:rPr lang="en-US" sz="2000" b="0" i="0" u="none" strike="noStrike" baseline="0" dirty="0">
                <a:latin typeface="Times New Roman" panose="02020603050405020304" pitchFamily="18" charset="0"/>
              </a:rPr>
              <a:t>The principal types of water turbines are :   </a:t>
            </a:r>
            <a:r>
              <a:rPr lang="en-IN" sz="2000" b="1" i="0" u="none" strike="noStrike" baseline="0" dirty="0">
                <a:latin typeface="Times New Roman" panose="02020603050405020304" pitchFamily="18" charset="0"/>
              </a:rPr>
              <a:t>(</a:t>
            </a:r>
            <a:r>
              <a:rPr lang="en-IN" sz="2000" b="1" i="1" u="none" strike="noStrike" baseline="0" dirty="0" err="1">
                <a:latin typeface="Times New Roman" panose="02020603050405020304" pitchFamily="18" charset="0"/>
              </a:rPr>
              <a:t>i</a:t>
            </a:r>
            <a:r>
              <a:rPr lang="en-IN" sz="2000" b="1" i="0" u="none" strike="noStrike" baseline="0" dirty="0">
                <a:latin typeface="Times New Roman" panose="02020603050405020304" pitchFamily="18" charset="0"/>
              </a:rPr>
              <a:t>) </a:t>
            </a:r>
            <a:r>
              <a:rPr lang="en-IN" sz="2000" b="0" i="0" u="none" strike="noStrike" baseline="0" dirty="0">
                <a:latin typeface="Times New Roman" panose="02020603050405020304" pitchFamily="18" charset="0"/>
              </a:rPr>
              <a:t>Impulse turbines        </a:t>
            </a:r>
            <a:r>
              <a:rPr lang="en-IN" sz="2000" b="1" i="0" u="none" strike="noStrike" baseline="0" dirty="0">
                <a:latin typeface="Times New Roman" panose="02020603050405020304" pitchFamily="18" charset="0"/>
              </a:rPr>
              <a:t>(</a:t>
            </a:r>
            <a:r>
              <a:rPr lang="en-IN" sz="2000" b="1" i="1" u="none" strike="noStrike" baseline="0" dirty="0">
                <a:latin typeface="Times New Roman" panose="02020603050405020304" pitchFamily="18" charset="0"/>
              </a:rPr>
              <a:t>ii</a:t>
            </a:r>
            <a:r>
              <a:rPr lang="en-IN" sz="2000" b="1" i="0" u="none" strike="noStrike" baseline="0" dirty="0">
                <a:latin typeface="Times New Roman" panose="02020603050405020304" pitchFamily="18" charset="0"/>
              </a:rPr>
              <a:t>) </a:t>
            </a:r>
            <a:r>
              <a:rPr lang="en-IN" sz="2000" b="0" i="0" u="none" strike="noStrike" baseline="0" dirty="0">
                <a:latin typeface="Times New Roman" panose="02020603050405020304" pitchFamily="18" charset="0"/>
              </a:rPr>
              <a:t>Reaction turbines</a:t>
            </a:r>
          </a:p>
          <a:p>
            <a:pPr algn="l"/>
            <a:r>
              <a:rPr lang="en-US" sz="2000" b="0" u="none" strike="noStrike" baseline="0" dirty="0">
                <a:latin typeface="Times New Roman" panose="02020603050405020304" pitchFamily="18" charset="0"/>
              </a:rPr>
              <a:t>Impulse turbines</a:t>
            </a:r>
            <a:r>
              <a:rPr lang="en-US" sz="2000" dirty="0">
                <a:latin typeface="Times New Roman" panose="02020603050405020304" pitchFamily="18" charset="0"/>
              </a:rPr>
              <a:t> </a:t>
            </a:r>
            <a:r>
              <a:rPr lang="en-US" sz="2000" b="0" u="none" strike="noStrike" baseline="0" dirty="0">
                <a:latin typeface="Times New Roman" panose="02020603050405020304" pitchFamily="18" charset="0"/>
              </a:rPr>
              <a:t>are used for high heads. e.g. </a:t>
            </a:r>
            <a:r>
              <a:rPr lang="en-IN" sz="2000" b="0" i="0" u="none" strike="noStrike" baseline="0" dirty="0">
                <a:latin typeface="Times New Roman" panose="02020603050405020304" pitchFamily="18" charset="0"/>
              </a:rPr>
              <a:t>Pelton wheel</a:t>
            </a:r>
            <a:endParaRPr lang="en-US" sz="2000" b="0" u="none" strike="noStrike" baseline="0" dirty="0">
              <a:latin typeface="Times New Roman" panose="02020603050405020304" pitchFamily="18" charset="0"/>
            </a:endParaRPr>
          </a:p>
          <a:p>
            <a:pPr algn="l"/>
            <a:r>
              <a:rPr lang="en-US" sz="2000" b="0" u="none" strike="noStrike" baseline="0" dirty="0">
                <a:latin typeface="Times New Roman" panose="02020603050405020304" pitchFamily="18" charset="0"/>
              </a:rPr>
              <a:t>In an impulse turbine, the entire pressure of water is converted into kinetic energy in a nozzle and the velocity of the jet drives the wheel.</a:t>
            </a:r>
          </a:p>
          <a:p>
            <a:pPr algn="l"/>
            <a:r>
              <a:rPr lang="en-US" sz="2000" b="0" i="0" u="none" strike="noStrike" baseline="0" dirty="0">
                <a:latin typeface="Times New Roman" panose="02020603050405020304" pitchFamily="18" charset="0"/>
              </a:rPr>
              <a:t>It consists of a wheel fitted with elliptical </a:t>
            </a:r>
            <a:r>
              <a:rPr lang="en-IN" sz="2000" b="0" i="0" u="none" strike="noStrike" baseline="0" dirty="0">
                <a:latin typeface="Times New Roman" panose="02020603050405020304" pitchFamily="18" charset="0"/>
              </a:rPr>
              <a:t>buckets along its periphery</a:t>
            </a:r>
          </a:p>
          <a:p>
            <a:pPr algn="l"/>
            <a:r>
              <a:rPr lang="en-US" sz="2000" b="0" i="0" u="none" strike="noStrike" baseline="0" dirty="0">
                <a:latin typeface="Times New Roman" panose="02020603050405020304" pitchFamily="18" charset="0"/>
              </a:rPr>
              <a:t>Reaction turbines are used for low and medium heads. E.g. Francis, Kaplan</a:t>
            </a:r>
          </a:p>
          <a:p>
            <a:pPr algn="l"/>
            <a:r>
              <a:rPr lang="en-US" sz="2000" b="0" i="0" u="none" strike="noStrike" baseline="0" dirty="0">
                <a:latin typeface="Times New Roman" panose="02020603050405020304" pitchFamily="18" charset="0"/>
              </a:rPr>
              <a:t> In a reaction turbine, water enters the runner partly with pressure energy and partly with velocity head.</a:t>
            </a:r>
          </a:p>
          <a:p>
            <a:pPr algn="l"/>
            <a:r>
              <a:rPr lang="en-US" sz="2000" b="0" i="0" u="none" strike="noStrike" baseline="0" dirty="0">
                <a:latin typeface="Times New Roman" panose="02020603050405020304" pitchFamily="18" charset="0"/>
              </a:rPr>
              <a:t>It consists of an outer ring of stationary guide blades fixed to the turbine casing  and an inner ring of rotating blades forming the runner.</a:t>
            </a:r>
          </a:p>
          <a:p>
            <a:pPr algn="l"/>
            <a:r>
              <a:rPr lang="en-IN" sz="2000" b="0" i="0" u="none" strike="noStrike" baseline="0" dirty="0">
                <a:latin typeface="Times New Roman" panose="02020603050405020304" pitchFamily="18" charset="0"/>
              </a:rPr>
              <a:t>The guide </a:t>
            </a:r>
            <a:r>
              <a:rPr lang="en-US" sz="2000" b="0" i="0" u="none" strike="noStrike" baseline="0" dirty="0">
                <a:latin typeface="Times New Roman" panose="02020603050405020304" pitchFamily="18" charset="0"/>
              </a:rPr>
              <a:t>blades control the flow of water to </a:t>
            </a:r>
            <a:r>
              <a:rPr lang="en-IN" sz="2000" b="0" i="0" u="none" strike="noStrike" baseline="0" dirty="0">
                <a:latin typeface="Times New Roman" panose="02020603050405020304" pitchFamily="18" charset="0"/>
              </a:rPr>
              <a:t>the turbine.</a:t>
            </a:r>
          </a:p>
          <a:p>
            <a:pPr algn="l"/>
            <a:endParaRPr lang="en-IN" sz="3200" dirty="0"/>
          </a:p>
        </p:txBody>
      </p:sp>
      <p:pic>
        <p:nvPicPr>
          <p:cNvPr id="6" name="Picture 5">
            <a:extLst>
              <a:ext uri="{FF2B5EF4-FFF2-40B4-BE49-F238E27FC236}">
                <a16:creationId xmlns:a16="http://schemas.microsoft.com/office/drawing/2014/main" id="{A106CD00-F64A-4F91-880B-F859EC9EA8F1}"/>
              </a:ext>
            </a:extLst>
          </p:cNvPr>
          <p:cNvPicPr>
            <a:picLocks noChangeAspect="1"/>
          </p:cNvPicPr>
          <p:nvPr/>
        </p:nvPicPr>
        <p:blipFill>
          <a:blip r:embed="rId2"/>
          <a:stretch>
            <a:fillRect/>
          </a:stretch>
        </p:blipFill>
        <p:spPr>
          <a:xfrm>
            <a:off x="9533008" y="2276476"/>
            <a:ext cx="2541847" cy="2038350"/>
          </a:xfrm>
          <a:prstGeom prst="rect">
            <a:avLst/>
          </a:prstGeom>
        </p:spPr>
      </p:pic>
      <p:pic>
        <p:nvPicPr>
          <p:cNvPr id="8" name="Picture 7">
            <a:extLst>
              <a:ext uri="{FF2B5EF4-FFF2-40B4-BE49-F238E27FC236}">
                <a16:creationId xmlns:a16="http://schemas.microsoft.com/office/drawing/2014/main" id="{4D5D1200-B57A-42BD-B3A6-D41EC0B6E47A}"/>
              </a:ext>
            </a:extLst>
          </p:cNvPr>
          <p:cNvPicPr>
            <a:picLocks noChangeAspect="1"/>
          </p:cNvPicPr>
          <p:nvPr/>
        </p:nvPicPr>
        <p:blipFill>
          <a:blip r:embed="rId3"/>
          <a:stretch>
            <a:fillRect/>
          </a:stretch>
        </p:blipFill>
        <p:spPr>
          <a:xfrm>
            <a:off x="8772525" y="4554538"/>
            <a:ext cx="3302330" cy="2108718"/>
          </a:xfrm>
          <a:prstGeom prst="rect">
            <a:avLst/>
          </a:prstGeom>
        </p:spPr>
      </p:pic>
    </p:spTree>
    <p:extLst>
      <p:ext uri="{BB962C8B-B14F-4D97-AF65-F5344CB8AC3E}">
        <p14:creationId xmlns:p14="http://schemas.microsoft.com/office/powerpoint/2010/main" val="1354121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A9205D-B6E7-47E5-94D7-BE8E96A632CF}"/>
              </a:ext>
            </a:extLst>
          </p:cNvPr>
          <p:cNvSpPr>
            <a:spLocks noGrp="1"/>
          </p:cNvSpPr>
          <p:nvPr>
            <p:ph type="title"/>
          </p:nvPr>
        </p:nvSpPr>
        <p:spPr>
          <a:xfrm>
            <a:off x="1465262" y="304801"/>
            <a:ext cx="7126287" cy="447674"/>
          </a:xfrm>
        </p:spPr>
        <p:txBody>
          <a:bodyPr>
            <a:noAutofit/>
          </a:bodyPr>
          <a:lstStyle/>
          <a:p>
            <a:r>
              <a:rPr lang="en-IN" sz="2800" b="1" i="0" u="sng" strike="noStrike" baseline="0" dirty="0">
                <a:latin typeface="Arial" panose="020B0604020202020204" pitchFamily="34" charset="0"/>
              </a:rPr>
              <a:t>Constituents of Hydro-electric Plant</a:t>
            </a:r>
            <a:endParaRPr lang="en-IN" sz="2800" b="1" u="sng" dirty="0"/>
          </a:p>
        </p:txBody>
      </p:sp>
      <p:sp>
        <p:nvSpPr>
          <p:cNvPr id="3" name="Content Placeholder 2">
            <a:extLst>
              <a:ext uri="{FF2B5EF4-FFF2-40B4-BE49-F238E27FC236}">
                <a16:creationId xmlns:a16="http://schemas.microsoft.com/office/drawing/2014/main" id="{58792E48-DC0D-4A1D-97D8-A4F977A2A3D0}"/>
              </a:ext>
            </a:extLst>
          </p:cNvPr>
          <p:cNvSpPr>
            <a:spLocks noGrp="1"/>
          </p:cNvSpPr>
          <p:nvPr>
            <p:ph idx="1"/>
          </p:nvPr>
        </p:nvSpPr>
        <p:spPr/>
        <p:txBody>
          <a:bodyPr>
            <a:normAutofit/>
          </a:bodyPr>
          <a:lstStyle/>
          <a:p>
            <a:pPr marL="0" indent="0" algn="l">
              <a:buNone/>
            </a:pPr>
            <a:r>
              <a:rPr lang="en-US" sz="2400" b="1" i="0" u="sng" strike="noStrike" baseline="0" dirty="0">
                <a:latin typeface="Times New Roman" panose="02020603050405020304" pitchFamily="18" charset="0"/>
              </a:rPr>
              <a:t>Electrical equipment </a:t>
            </a:r>
          </a:p>
          <a:p>
            <a:pPr algn="l"/>
            <a:r>
              <a:rPr lang="en-US" sz="2400" b="0" i="0" u="none" strike="noStrike" baseline="0" dirty="0">
                <a:latin typeface="Times New Roman" panose="02020603050405020304" pitchFamily="18" charset="0"/>
              </a:rPr>
              <a:t>The electrical equipment of a hydro-electric power station includes alternators, transformers, circuit breakers and other switching and protective devices.</a:t>
            </a:r>
          </a:p>
          <a:p>
            <a:pPr algn="l"/>
            <a:endParaRPr lang="en-US" sz="2400" dirty="0">
              <a:latin typeface="Times New Roman" panose="02020603050405020304" pitchFamily="18" charset="0"/>
            </a:endParaRPr>
          </a:p>
          <a:p>
            <a:pPr marL="0" indent="0" algn="l">
              <a:buNone/>
            </a:pPr>
            <a:r>
              <a:rPr lang="en-US" sz="2400" b="1" u="sng" dirty="0">
                <a:latin typeface="Times New Roman" panose="02020603050405020304" pitchFamily="18" charset="0"/>
              </a:rPr>
              <a:t>Problem</a:t>
            </a:r>
          </a:p>
          <a:p>
            <a:r>
              <a:rPr lang="en-US" sz="2400" b="0" u="none" strike="noStrike" baseline="0" dirty="0">
                <a:latin typeface="Times New Roman" panose="02020603050405020304" pitchFamily="18" charset="0"/>
              </a:rPr>
              <a:t>A hydro-electric generating station is supplied from a reservoir of capacity 5x10</a:t>
            </a:r>
            <a:r>
              <a:rPr lang="en-US" sz="2400" b="0" u="none" strike="noStrike" baseline="30000" dirty="0">
                <a:latin typeface="Times New Roman" panose="02020603050405020304" pitchFamily="18" charset="0"/>
              </a:rPr>
              <a:t>6</a:t>
            </a:r>
            <a:r>
              <a:rPr lang="en-US" sz="2400" b="0" u="none" strike="noStrike" baseline="0" dirty="0">
                <a:latin typeface="Times New Roman" panose="02020603050405020304" pitchFamily="18" charset="0"/>
              </a:rPr>
              <a:t> cubic </a:t>
            </a:r>
            <a:r>
              <a:rPr lang="en-US" sz="2400" b="0" u="none" strike="noStrike" baseline="0" dirty="0" err="1">
                <a:latin typeface="Times New Roman" panose="02020603050405020304" pitchFamily="18" charset="0"/>
              </a:rPr>
              <a:t>metres</a:t>
            </a:r>
            <a:r>
              <a:rPr lang="en-US" sz="2400" b="0" u="none" strike="noStrike" baseline="0" dirty="0">
                <a:latin typeface="Times New Roman" panose="02020603050405020304" pitchFamily="18" charset="0"/>
              </a:rPr>
              <a:t> at a head of 200 </a:t>
            </a:r>
            <a:r>
              <a:rPr lang="en-US" sz="2400" b="0" u="none" strike="noStrike" baseline="0" dirty="0" err="1">
                <a:latin typeface="Times New Roman" panose="02020603050405020304" pitchFamily="18" charset="0"/>
              </a:rPr>
              <a:t>metres</a:t>
            </a:r>
            <a:r>
              <a:rPr lang="en-US" sz="2400" b="0" u="none" strike="noStrike" baseline="0" dirty="0">
                <a:latin typeface="Times New Roman" panose="02020603050405020304" pitchFamily="18" charset="0"/>
              </a:rPr>
              <a:t>. Find the total energy available in kWh if the overall </a:t>
            </a:r>
            <a:r>
              <a:rPr lang="en-IN" sz="2400" b="0" u="none" strike="noStrike" baseline="0" dirty="0">
                <a:latin typeface="Times New Roman" panose="02020603050405020304" pitchFamily="18" charset="0"/>
              </a:rPr>
              <a:t>efficiency is 75%. (density=1000 kg/m</a:t>
            </a:r>
            <a:r>
              <a:rPr lang="en-IN" sz="2400" b="0" u="none" strike="noStrike" baseline="30000" dirty="0">
                <a:latin typeface="Times New Roman" panose="02020603050405020304" pitchFamily="18" charset="0"/>
              </a:rPr>
              <a:t>3</a:t>
            </a:r>
            <a:r>
              <a:rPr lang="en-IN" sz="2400" b="0" u="none" strike="noStrike" dirty="0">
                <a:latin typeface="Times New Roman" panose="02020603050405020304" pitchFamily="18" charset="0"/>
              </a:rPr>
              <a:t>)</a:t>
            </a:r>
            <a:endParaRPr lang="en-IN" sz="2400" b="0" u="none" strike="noStrike" baseline="30000" dirty="0">
              <a:latin typeface="Times New Roman" panose="02020603050405020304" pitchFamily="18" charset="0"/>
            </a:endParaRPr>
          </a:p>
          <a:p>
            <a:r>
              <a:rPr lang="en-IN" sz="2400" b="1" u="sng" dirty="0">
                <a:latin typeface="Times New Roman" panose="02020603050405020304" pitchFamily="18" charset="0"/>
              </a:rPr>
              <a:t>ANS: 7.36x10</a:t>
            </a:r>
            <a:r>
              <a:rPr lang="en-IN" sz="2400" b="1" u="sng" baseline="30000" dirty="0">
                <a:latin typeface="Times New Roman" panose="02020603050405020304" pitchFamily="18" charset="0"/>
              </a:rPr>
              <a:t>12 </a:t>
            </a:r>
            <a:r>
              <a:rPr lang="en-IN" sz="2400" b="1" u="sng" dirty="0" err="1">
                <a:latin typeface="Times New Roman" panose="02020603050405020304" pitchFamily="18" charset="0"/>
              </a:rPr>
              <a:t>Ws</a:t>
            </a:r>
            <a:endParaRPr lang="en-IN" sz="2400" dirty="0">
              <a:latin typeface="Times New Roman" panose="02020603050405020304" pitchFamily="18" charset="0"/>
            </a:endParaRPr>
          </a:p>
        </p:txBody>
      </p:sp>
    </p:spTree>
    <p:extLst>
      <p:ext uri="{BB962C8B-B14F-4D97-AF65-F5344CB8AC3E}">
        <p14:creationId xmlns:p14="http://schemas.microsoft.com/office/powerpoint/2010/main" val="1320861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460E4-2464-44E6-A21C-3020BEA541BD}"/>
              </a:ext>
            </a:extLst>
          </p:cNvPr>
          <p:cNvSpPr>
            <a:spLocks noGrp="1"/>
          </p:cNvSpPr>
          <p:nvPr>
            <p:ph type="title"/>
          </p:nvPr>
        </p:nvSpPr>
        <p:spPr>
          <a:xfrm>
            <a:off x="1322388" y="257175"/>
            <a:ext cx="4506912" cy="448281"/>
          </a:xfrm>
        </p:spPr>
        <p:txBody>
          <a:bodyPr>
            <a:noAutofit/>
          </a:bodyPr>
          <a:lstStyle/>
          <a:p>
            <a:r>
              <a:rPr lang="en-IN" sz="3200" b="1" i="0" u="sng" strike="noStrike" baseline="0" dirty="0">
                <a:latin typeface="Arial" panose="020B0604020202020204" pitchFamily="34" charset="0"/>
              </a:rPr>
              <a:t>Nuclear Power Station</a:t>
            </a:r>
            <a:endParaRPr lang="en-IN" sz="3200" b="1" u="sng" dirty="0"/>
          </a:p>
        </p:txBody>
      </p:sp>
      <p:sp>
        <p:nvSpPr>
          <p:cNvPr id="3" name="Content Placeholder 2">
            <a:extLst>
              <a:ext uri="{FF2B5EF4-FFF2-40B4-BE49-F238E27FC236}">
                <a16:creationId xmlns:a16="http://schemas.microsoft.com/office/drawing/2014/main" id="{B4472810-26D5-40A8-A114-DAB3C159C649}"/>
              </a:ext>
            </a:extLst>
          </p:cNvPr>
          <p:cNvSpPr>
            <a:spLocks noGrp="1"/>
          </p:cNvSpPr>
          <p:nvPr>
            <p:ph idx="1"/>
          </p:nvPr>
        </p:nvSpPr>
        <p:spPr>
          <a:xfrm>
            <a:off x="1227138" y="876905"/>
            <a:ext cx="10067925" cy="6409719"/>
          </a:xfrm>
        </p:spPr>
        <p:txBody>
          <a:bodyPr>
            <a:noAutofit/>
          </a:bodyPr>
          <a:lstStyle/>
          <a:p>
            <a:pPr algn="l"/>
            <a:r>
              <a:rPr lang="en-US" sz="2000" u="none" strike="noStrike" baseline="0" dirty="0">
                <a:latin typeface="Times New Roman" panose="02020603050405020304" pitchFamily="18" charset="0"/>
              </a:rPr>
              <a:t>A generating station in which nuclear energy is converted into electrical energy is known as a nuclear </a:t>
            </a:r>
            <a:r>
              <a:rPr lang="en-IN" sz="2000" u="none" strike="noStrike" baseline="0" dirty="0">
                <a:latin typeface="Times New Roman" panose="02020603050405020304" pitchFamily="18" charset="0"/>
              </a:rPr>
              <a:t>power station.</a:t>
            </a:r>
          </a:p>
          <a:p>
            <a:pPr algn="l"/>
            <a:r>
              <a:rPr lang="en-US" sz="2000" dirty="0">
                <a:latin typeface="Times New Roman" panose="02020603050405020304" pitchFamily="18" charset="0"/>
              </a:rPr>
              <a:t>H</a:t>
            </a:r>
            <a:r>
              <a:rPr lang="en-US" sz="2000" b="0" u="none" strike="noStrike" baseline="0" dirty="0">
                <a:latin typeface="Times New Roman" panose="02020603050405020304" pitchFamily="18" charset="0"/>
              </a:rPr>
              <a:t>eavy elements such as Uranium (U</a:t>
            </a:r>
            <a:r>
              <a:rPr lang="en-US" sz="2000" b="0" u="none" strike="noStrike" baseline="30000" dirty="0">
                <a:latin typeface="Times New Roman" panose="02020603050405020304" pitchFamily="18" charset="0"/>
              </a:rPr>
              <a:t>235</a:t>
            </a:r>
            <a:r>
              <a:rPr lang="en-US" sz="2000" b="0" u="none" strike="noStrike" baseline="0" dirty="0">
                <a:latin typeface="Times New Roman" panose="02020603050405020304" pitchFamily="18" charset="0"/>
              </a:rPr>
              <a:t>) or Thorium (Th</a:t>
            </a:r>
            <a:r>
              <a:rPr lang="en-US" sz="2000" b="0" u="none" strike="noStrike" baseline="30000" dirty="0">
                <a:latin typeface="Times New Roman" panose="02020603050405020304" pitchFamily="18" charset="0"/>
              </a:rPr>
              <a:t>232</a:t>
            </a:r>
            <a:r>
              <a:rPr lang="en-US" sz="2000" b="0" u="none" strike="noStrike" baseline="0" dirty="0">
                <a:latin typeface="Times New Roman" panose="02020603050405020304" pitchFamily="18" charset="0"/>
              </a:rPr>
              <a:t>) are subjected to nuclear fission in a special apparatus known as a reactor.</a:t>
            </a:r>
          </a:p>
          <a:p>
            <a:pPr algn="l"/>
            <a:r>
              <a:rPr lang="en-US" sz="2000" b="0" i="0" u="none" strike="noStrike" baseline="0" dirty="0">
                <a:latin typeface="Times New Roman" panose="02020603050405020304" pitchFamily="18" charset="0"/>
              </a:rPr>
              <a:t>The heat energy released during fission is utilized in  creating steam at high temperature and pressure.</a:t>
            </a:r>
          </a:p>
          <a:p>
            <a:pPr algn="l"/>
            <a:r>
              <a:rPr lang="en-US" sz="2000" dirty="0">
                <a:latin typeface="Times New Roman" panose="02020603050405020304" pitchFamily="18" charset="0"/>
              </a:rPr>
              <a:t>H</a:t>
            </a:r>
            <a:r>
              <a:rPr lang="en-US" sz="2000" b="0" i="0" u="none" strike="noStrike" baseline="0" dirty="0">
                <a:latin typeface="Times New Roman" panose="02020603050405020304" pitchFamily="18" charset="0"/>
              </a:rPr>
              <a:t>uge amount of electrical energy can be produced from a relatively small amount of nuclear fuel.</a:t>
            </a:r>
          </a:p>
          <a:p>
            <a:pPr marL="0" indent="0" algn="l">
              <a:buNone/>
            </a:pPr>
            <a:r>
              <a:rPr lang="en-IN" sz="2000" b="0" i="0" u="sng" strike="noStrike" baseline="0" dirty="0">
                <a:latin typeface="Arial" panose="020B0604020202020204" pitchFamily="34" charset="0"/>
              </a:rPr>
              <a:t>Advantages</a:t>
            </a:r>
          </a:p>
          <a:p>
            <a:pPr algn="l"/>
            <a:r>
              <a:rPr lang="en-IN" sz="2000" b="0" i="0" u="none" strike="noStrike" baseline="0" dirty="0">
                <a:latin typeface="Times New Roman" panose="02020603050405020304" pitchFamily="18" charset="0"/>
              </a:rPr>
              <a:t>considerable saving in the cost of fuel transportation</a:t>
            </a:r>
          </a:p>
          <a:p>
            <a:pPr algn="l"/>
            <a:r>
              <a:rPr lang="en-US" sz="2000" b="0" i="0" u="none" strike="noStrike" baseline="0" dirty="0">
                <a:latin typeface="Times New Roman" panose="02020603050405020304" pitchFamily="18" charset="0"/>
              </a:rPr>
              <a:t>requires less space as compared to any other type of the same capacity</a:t>
            </a:r>
          </a:p>
          <a:p>
            <a:pPr algn="l"/>
            <a:r>
              <a:rPr lang="en-US" sz="2000" b="0" i="0" u="none" strike="noStrike" baseline="0" dirty="0">
                <a:latin typeface="Times New Roman" panose="02020603050405020304" pitchFamily="18" charset="0"/>
              </a:rPr>
              <a:t>low running charges as a small amount of fuel is used</a:t>
            </a:r>
          </a:p>
          <a:p>
            <a:pPr algn="l"/>
            <a:r>
              <a:rPr lang="en-US" sz="2000" b="0" i="0" u="none" strike="noStrike" baseline="0" dirty="0">
                <a:latin typeface="Times New Roman" panose="02020603050405020304" pitchFamily="18" charset="0"/>
              </a:rPr>
              <a:t>very economical for producing bulk electric power</a:t>
            </a:r>
          </a:p>
          <a:p>
            <a:pPr algn="l"/>
            <a:r>
              <a:rPr lang="en-US" sz="2000" dirty="0">
                <a:latin typeface="Times New Roman" panose="02020603050405020304" pitchFamily="18" charset="0"/>
              </a:rPr>
              <a:t>i</a:t>
            </a:r>
            <a:r>
              <a:rPr lang="en-US" sz="2000" b="0" i="0" u="none" strike="noStrike" baseline="0" dirty="0">
                <a:latin typeface="Times New Roman" panose="02020603050405020304" pitchFamily="18" charset="0"/>
              </a:rPr>
              <a:t>t can be located near the load </a:t>
            </a:r>
            <a:r>
              <a:rPr lang="en-US" sz="2000" b="0" i="0" u="none" strike="noStrike" baseline="0" dirty="0" err="1">
                <a:latin typeface="Times New Roman" panose="02020603050405020304" pitchFamily="18" charset="0"/>
              </a:rPr>
              <a:t>centres</a:t>
            </a:r>
            <a:endParaRPr lang="en-US" sz="2000" b="0" i="0" u="none" strike="noStrike" baseline="0" dirty="0">
              <a:latin typeface="Times New Roman" panose="02020603050405020304" pitchFamily="18" charset="0"/>
            </a:endParaRPr>
          </a:p>
          <a:p>
            <a:pPr algn="l"/>
            <a:r>
              <a:rPr lang="en-US" sz="2000" b="0" i="0" u="none" strike="noStrike" baseline="0" dirty="0">
                <a:latin typeface="Times New Roman" panose="02020603050405020304" pitchFamily="18" charset="0"/>
              </a:rPr>
              <a:t>large deposits of nuclear fuels available all over the world</a:t>
            </a:r>
          </a:p>
          <a:p>
            <a:pPr algn="l"/>
            <a:r>
              <a:rPr lang="en-US" sz="2000" b="0" i="0" u="none" strike="noStrike" baseline="0" dirty="0">
                <a:latin typeface="Times New Roman" panose="02020603050405020304" pitchFamily="18" charset="0"/>
              </a:rPr>
              <a:t>It ensures reliability of operation</a:t>
            </a:r>
          </a:p>
          <a:p>
            <a:pPr algn="l"/>
            <a:endParaRPr lang="en-US" sz="2000" b="0" i="0" u="none" strike="noStrike" baseline="0" dirty="0">
              <a:latin typeface="Times New Roman" panose="02020603050405020304" pitchFamily="18" charset="0"/>
            </a:endParaRPr>
          </a:p>
          <a:p>
            <a:pPr algn="l"/>
            <a:endParaRPr lang="en-IN" sz="3200" u="sng" dirty="0"/>
          </a:p>
        </p:txBody>
      </p:sp>
    </p:spTree>
    <p:extLst>
      <p:ext uri="{BB962C8B-B14F-4D97-AF65-F5344CB8AC3E}">
        <p14:creationId xmlns:p14="http://schemas.microsoft.com/office/powerpoint/2010/main" val="379010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D77B-8BAC-4372-8C89-8BD0DF92C75E}"/>
              </a:ext>
            </a:extLst>
          </p:cNvPr>
          <p:cNvSpPr>
            <a:spLocks noGrp="1"/>
          </p:cNvSpPr>
          <p:nvPr>
            <p:ph type="title"/>
          </p:nvPr>
        </p:nvSpPr>
        <p:spPr>
          <a:xfrm>
            <a:off x="952501" y="218468"/>
            <a:ext cx="2097087" cy="448281"/>
          </a:xfrm>
        </p:spPr>
        <p:txBody>
          <a:bodyPr>
            <a:normAutofit fontScale="90000"/>
          </a:bodyPr>
          <a:lstStyle/>
          <a:p>
            <a:r>
              <a:rPr lang="en-US" b="1" u="sng" dirty="0"/>
              <a:t>Syllabus</a:t>
            </a:r>
            <a:endParaRPr lang="en-IN" b="1" u="sng" dirty="0"/>
          </a:p>
        </p:txBody>
      </p:sp>
      <p:sp>
        <p:nvSpPr>
          <p:cNvPr id="3" name="Content Placeholder 2">
            <a:extLst>
              <a:ext uri="{FF2B5EF4-FFF2-40B4-BE49-F238E27FC236}">
                <a16:creationId xmlns:a16="http://schemas.microsoft.com/office/drawing/2014/main" id="{34FA9014-DDD6-412A-83EB-CB210D84D204}"/>
              </a:ext>
            </a:extLst>
          </p:cNvPr>
          <p:cNvSpPr>
            <a:spLocks noGrp="1"/>
          </p:cNvSpPr>
          <p:nvPr>
            <p:ph idx="1"/>
          </p:nvPr>
        </p:nvSpPr>
        <p:spPr>
          <a:xfrm>
            <a:off x="952501" y="771525"/>
            <a:ext cx="10534650" cy="5734050"/>
          </a:xfrm>
        </p:spPr>
        <p:txBody>
          <a:bodyPr>
            <a:normAutofit fontScale="25000" lnSpcReduction="20000"/>
          </a:bodyPr>
          <a:lstStyle/>
          <a:p>
            <a:pPr marL="0" indent="0" algn="l">
              <a:buNone/>
            </a:pPr>
            <a:r>
              <a:rPr lang="en-US" dirty="0"/>
              <a:t> </a:t>
            </a:r>
            <a:r>
              <a:rPr lang="en-IN" sz="7200" b="1" i="0" u="sng" strike="noStrike" baseline="0" dirty="0">
                <a:latin typeface="CIDFont+F1"/>
              </a:rPr>
              <a:t>Module III (10 hours)</a:t>
            </a:r>
          </a:p>
          <a:p>
            <a:pPr marL="0" indent="0" algn="l">
              <a:buNone/>
            </a:pPr>
            <a:r>
              <a:rPr lang="en-US" sz="7200" b="0" i="0" u="none" strike="noStrike" baseline="0" dirty="0">
                <a:latin typeface="CIDFont+F1"/>
              </a:rPr>
              <a:t>Power Transmission System-</a:t>
            </a:r>
            <a:r>
              <a:rPr lang="en-US" sz="7200" b="0" i="0" u="none" strike="noStrike" baseline="0" dirty="0">
                <a:latin typeface="CIDFont+F2"/>
              </a:rPr>
              <a:t>Calculation of Sag and tension-Insulators –string efficiency grading–corona-Characteristics of transmission lines-Surge Impedance Loading- Series and </a:t>
            </a:r>
            <a:r>
              <a:rPr lang="en-IN" sz="7200" b="0" i="0" u="none" strike="noStrike" baseline="0" dirty="0">
                <a:latin typeface="CIDFont+F2"/>
              </a:rPr>
              <a:t>shunt compensation. </a:t>
            </a:r>
            <a:r>
              <a:rPr lang="en-US" sz="7200" b="0" i="0" u="none" strike="noStrike" baseline="0" dirty="0">
                <a:latin typeface="CIDFont+F2"/>
              </a:rPr>
              <a:t>Underground cables-ratings- classification- Capacitance –grading-testing. Introduction to EHVAC, HVDC and FACTS: Principle, classification and </a:t>
            </a:r>
            <a:r>
              <a:rPr lang="en-IN" sz="7200" b="0" i="0" u="none" strike="noStrike" baseline="0" dirty="0">
                <a:latin typeface="CIDFont+F2"/>
              </a:rPr>
              <a:t>advantages/disadvantages</a:t>
            </a:r>
          </a:p>
          <a:p>
            <a:pPr marL="0" indent="0" algn="l">
              <a:buNone/>
            </a:pPr>
            <a:endParaRPr lang="en-IN" sz="7200" b="0" i="0" u="none" strike="noStrike" baseline="0" dirty="0">
              <a:latin typeface="CIDFont+F2"/>
            </a:endParaRPr>
          </a:p>
          <a:p>
            <a:pPr marL="0" indent="0" algn="l">
              <a:buNone/>
            </a:pPr>
            <a:r>
              <a:rPr lang="en-IN" sz="7200" b="1" i="0" u="sng" strike="noStrike" baseline="0" dirty="0">
                <a:latin typeface="CIDFont+F1"/>
              </a:rPr>
              <a:t>Module IV (12 hours)</a:t>
            </a:r>
          </a:p>
          <a:p>
            <a:pPr marL="0" indent="0" algn="l">
              <a:buNone/>
            </a:pPr>
            <a:r>
              <a:rPr lang="en-US" sz="7200" b="0" i="0" u="none" strike="noStrike" baseline="0" dirty="0">
                <a:latin typeface="CIDFont+F1"/>
              </a:rPr>
              <a:t>Switchgear: </a:t>
            </a:r>
            <a:r>
              <a:rPr lang="en-US" sz="7200" b="0" i="0" u="none" strike="noStrike" baseline="0" dirty="0">
                <a:latin typeface="CIDFont+F2"/>
              </a:rPr>
              <a:t>Need for protection-circuit breakers-rating- SF6,VCB – Principle of GIS protective relays -Demonstration of a typical electromechanical relay - Static, Microprocessor and Numeric types –Principles of overcurrent, directional, distance and differential- Types of protection schemes (Numeric relays) - causes of over voltages–</a:t>
            </a:r>
            <a:r>
              <a:rPr lang="en-IN" sz="7200" b="0" i="0" u="none" strike="noStrike" baseline="0" dirty="0">
                <a:latin typeface="CIDFont+F2"/>
              </a:rPr>
              <a:t>Insulation co-ordination- Communication: PLCC - Fibre Optic-Introduction to IEC61850.</a:t>
            </a:r>
          </a:p>
          <a:p>
            <a:pPr marL="0" indent="0" algn="l">
              <a:buNone/>
            </a:pPr>
            <a:endParaRPr lang="en-IN" sz="7200" b="0" i="0" u="none" strike="noStrike" baseline="0" dirty="0">
              <a:latin typeface="CIDFont+F2"/>
            </a:endParaRPr>
          </a:p>
          <a:p>
            <a:pPr marL="0" indent="0" algn="l">
              <a:buNone/>
            </a:pPr>
            <a:r>
              <a:rPr lang="en-IN" sz="7200" b="1" i="0" u="sng" strike="noStrike" baseline="0" dirty="0">
                <a:latin typeface="CIDFont+F1"/>
              </a:rPr>
              <a:t>Module V (7 hours)</a:t>
            </a:r>
          </a:p>
          <a:p>
            <a:pPr marL="0" indent="0" algn="l">
              <a:buNone/>
            </a:pPr>
            <a:r>
              <a:rPr lang="en-US" sz="7200" b="0" i="0" u="none" strike="noStrike" baseline="0" dirty="0">
                <a:latin typeface="CIDFont+F1"/>
              </a:rPr>
              <a:t>Power Distribution Systems</a:t>
            </a:r>
            <a:r>
              <a:rPr lang="en-US" sz="7200" b="0" i="0" u="none" strike="noStrike" baseline="0" dirty="0">
                <a:latin typeface="CIDFont+F2"/>
              </a:rPr>
              <a:t>– Distribution systems- Aerial Bunched Cables –Insulated conductors- Network standards-Earthing- transformer location – balancing of loads. Methods of power factor improvement using capacitors- Tariff mechanisms– Introduction to energy markets (regulated and deregulated systems) -Distribution Automation systems</a:t>
            </a:r>
            <a:endParaRPr lang="en-IN" sz="7200" dirty="0"/>
          </a:p>
        </p:txBody>
      </p:sp>
    </p:spTree>
    <p:extLst>
      <p:ext uri="{BB962C8B-B14F-4D97-AF65-F5344CB8AC3E}">
        <p14:creationId xmlns:p14="http://schemas.microsoft.com/office/powerpoint/2010/main" val="3827211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68004-18AD-4602-9490-6BEEFDC5FC09}"/>
              </a:ext>
            </a:extLst>
          </p:cNvPr>
          <p:cNvSpPr>
            <a:spLocks noGrp="1"/>
          </p:cNvSpPr>
          <p:nvPr>
            <p:ph idx="1"/>
          </p:nvPr>
        </p:nvSpPr>
        <p:spPr>
          <a:xfrm>
            <a:off x="1162050" y="314325"/>
            <a:ext cx="10125075" cy="6286500"/>
          </a:xfrm>
        </p:spPr>
        <p:txBody>
          <a:bodyPr>
            <a:normAutofit/>
          </a:bodyPr>
          <a:lstStyle/>
          <a:p>
            <a:pPr marL="0" indent="0">
              <a:buNone/>
            </a:pPr>
            <a:r>
              <a:rPr lang="en-IN" sz="2000" b="1" i="0" u="sng" strike="noStrike" baseline="0" dirty="0">
                <a:latin typeface="Arial" panose="020B0604020202020204" pitchFamily="34" charset="0"/>
              </a:rPr>
              <a:t>Disadvantages</a:t>
            </a:r>
          </a:p>
          <a:p>
            <a:r>
              <a:rPr lang="en-US" sz="2000" b="0" i="0" u="none" strike="noStrike" baseline="0" dirty="0">
                <a:latin typeface="Times New Roman" panose="02020603050405020304" pitchFamily="18" charset="0"/>
              </a:rPr>
              <a:t>fuel used is expensive and is difficult to recover</a:t>
            </a:r>
          </a:p>
          <a:p>
            <a:r>
              <a:rPr lang="en-US" sz="2000" b="0" i="0" u="none" strike="noStrike" baseline="0" dirty="0">
                <a:latin typeface="Times New Roman" panose="02020603050405020304" pitchFamily="18" charset="0"/>
              </a:rPr>
              <a:t>capital cost on a nuclear plant is very high</a:t>
            </a:r>
          </a:p>
          <a:p>
            <a:r>
              <a:rPr lang="en-US" sz="2000" b="0" i="0" u="none" strike="noStrike" baseline="0" dirty="0">
                <a:latin typeface="Times New Roman" panose="02020603050405020304" pitchFamily="18" charset="0"/>
              </a:rPr>
              <a:t>erection and commissioning of the plant requires greater technical know-how</a:t>
            </a:r>
          </a:p>
          <a:p>
            <a:r>
              <a:rPr lang="en-US" sz="2000" b="0" i="0" u="none" strike="noStrike" baseline="0" dirty="0">
                <a:latin typeface="Times New Roman" panose="02020603050405020304" pitchFamily="18" charset="0"/>
              </a:rPr>
              <a:t>fission by-products are generally radioactive and lethal</a:t>
            </a:r>
          </a:p>
          <a:p>
            <a:r>
              <a:rPr lang="en-IN" sz="2000" dirty="0">
                <a:latin typeface="Times New Roman" panose="02020603050405020304" pitchFamily="18" charset="0"/>
              </a:rPr>
              <a:t>m</a:t>
            </a:r>
            <a:r>
              <a:rPr lang="en-IN" sz="2000" b="0" i="0" u="none" strike="noStrike" baseline="0" dirty="0">
                <a:latin typeface="Times New Roman" panose="02020603050405020304" pitchFamily="18" charset="0"/>
              </a:rPr>
              <a:t>aintenance charges are high</a:t>
            </a:r>
          </a:p>
          <a:p>
            <a:pPr algn="l"/>
            <a:r>
              <a:rPr lang="en-US" sz="2000" b="0" i="0" u="none" strike="noStrike" baseline="0" dirty="0">
                <a:latin typeface="Times New Roman" panose="02020603050405020304" pitchFamily="18" charset="0"/>
              </a:rPr>
              <a:t>not well suited for varying loads as the reactor does not respond to </a:t>
            </a:r>
            <a:r>
              <a:rPr lang="en-IN" sz="2000" b="0" i="0" u="none" strike="noStrike" baseline="0" dirty="0">
                <a:latin typeface="Times New Roman" panose="02020603050405020304" pitchFamily="18" charset="0"/>
              </a:rPr>
              <a:t>the load fluctuations efficiently</a:t>
            </a:r>
          </a:p>
          <a:p>
            <a:pPr algn="l"/>
            <a:r>
              <a:rPr lang="en-US" sz="2000" b="0" i="0" u="none" strike="noStrike" baseline="0" dirty="0">
                <a:latin typeface="Times New Roman" panose="02020603050405020304" pitchFamily="18" charset="0"/>
              </a:rPr>
              <a:t>disposal of the by-products is a big problem</a:t>
            </a:r>
            <a:endParaRPr lang="en-IN" sz="3200" b="1" u="sng" dirty="0"/>
          </a:p>
        </p:txBody>
      </p:sp>
    </p:spTree>
    <p:extLst>
      <p:ext uri="{BB962C8B-B14F-4D97-AF65-F5344CB8AC3E}">
        <p14:creationId xmlns:p14="http://schemas.microsoft.com/office/powerpoint/2010/main" val="1891240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F966-C1FD-4365-8135-F168F4D8FA45}"/>
              </a:ext>
            </a:extLst>
          </p:cNvPr>
          <p:cNvSpPr>
            <a:spLocks noGrp="1"/>
          </p:cNvSpPr>
          <p:nvPr>
            <p:ph type="title"/>
          </p:nvPr>
        </p:nvSpPr>
        <p:spPr>
          <a:xfrm>
            <a:off x="465138" y="94644"/>
            <a:ext cx="7840662" cy="648307"/>
          </a:xfrm>
        </p:spPr>
        <p:txBody>
          <a:bodyPr>
            <a:normAutofit fontScale="90000"/>
          </a:bodyPr>
          <a:lstStyle/>
          <a:p>
            <a:r>
              <a:rPr lang="en-US" sz="2800" b="1" i="0" u="sng" strike="noStrike" baseline="0" dirty="0">
                <a:latin typeface="Arial" panose="020B0604020202020204" pitchFamily="34" charset="0"/>
              </a:rPr>
              <a:t>Schematic Arrangement of Nuclear Power Station</a:t>
            </a:r>
            <a:endParaRPr lang="en-IN" sz="4800" b="1" u="sng" dirty="0"/>
          </a:p>
        </p:txBody>
      </p:sp>
      <p:sp>
        <p:nvSpPr>
          <p:cNvPr id="3" name="Content Placeholder 2">
            <a:extLst>
              <a:ext uri="{FF2B5EF4-FFF2-40B4-BE49-F238E27FC236}">
                <a16:creationId xmlns:a16="http://schemas.microsoft.com/office/drawing/2014/main" id="{A805D6F4-7BB2-4593-9776-67C7D97B0FF7}"/>
              </a:ext>
            </a:extLst>
          </p:cNvPr>
          <p:cNvSpPr>
            <a:spLocks noGrp="1"/>
          </p:cNvSpPr>
          <p:nvPr>
            <p:ph idx="1"/>
          </p:nvPr>
        </p:nvSpPr>
        <p:spPr>
          <a:xfrm>
            <a:off x="255587" y="1009649"/>
            <a:ext cx="7259638" cy="5762625"/>
          </a:xfrm>
        </p:spPr>
        <p:txBody>
          <a:bodyPr>
            <a:normAutofit/>
          </a:bodyPr>
          <a:lstStyle/>
          <a:p>
            <a:pPr algn="l"/>
            <a:r>
              <a:rPr lang="en-IN" sz="2000" b="0" i="0" u="none" strike="noStrike" baseline="0" dirty="0">
                <a:latin typeface="Times New Roman" panose="02020603050405020304" pitchFamily="18" charset="0"/>
              </a:rPr>
              <a:t>The whole arrangement </a:t>
            </a:r>
            <a:r>
              <a:rPr lang="en-US" sz="2000" b="0" i="0" u="none" strike="noStrike" baseline="0" dirty="0">
                <a:latin typeface="Times New Roman" panose="02020603050405020304" pitchFamily="18" charset="0"/>
              </a:rPr>
              <a:t>can be divided into the following main stages :</a:t>
            </a:r>
          </a:p>
          <a:p>
            <a:pPr marL="0" indent="0" algn="l">
              <a:buNone/>
            </a:pPr>
            <a:r>
              <a:rPr lang="en-US" sz="2000" b="1" i="0" u="none" strike="noStrike" baseline="0" dirty="0">
                <a:latin typeface="Times New Roman" panose="02020603050405020304" pitchFamily="18" charset="0"/>
              </a:rPr>
              <a:t> (</a:t>
            </a:r>
            <a:r>
              <a:rPr lang="en-US" sz="2000" b="1" i="1" u="none" strike="noStrike" baseline="0" dirty="0" err="1">
                <a:latin typeface="Times New Roman" panose="02020603050405020304" pitchFamily="18" charset="0"/>
              </a:rPr>
              <a:t>i</a:t>
            </a:r>
            <a:r>
              <a:rPr lang="en-US" sz="2000" b="1"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Nuclear reactor </a:t>
            </a:r>
            <a:r>
              <a:rPr lang="en-US" sz="2000" b="1" i="0" u="none" strike="noStrike" baseline="0" dirty="0">
                <a:latin typeface="Times New Roman" panose="02020603050405020304" pitchFamily="18" charset="0"/>
              </a:rPr>
              <a:t>(</a:t>
            </a:r>
            <a:r>
              <a:rPr lang="en-US" sz="2000" b="1" i="1" u="none" strike="noStrike" baseline="0" dirty="0">
                <a:latin typeface="Times New Roman" panose="02020603050405020304" pitchFamily="18" charset="0"/>
              </a:rPr>
              <a:t>ii</a:t>
            </a:r>
            <a:r>
              <a:rPr lang="en-US" sz="2000" b="1"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Heat exchanger </a:t>
            </a:r>
            <a:r>
              <a:rPr lang="en-US" sz="2000" b="1" i="0" u="none" strike="noStrike" baseline="0" dirty="0">
                <a:latin typeface="Times New Roman" panose="02020603050405020304" pitchFamily="18" charset="0"/>
              </a:rPr>
              <a:t>(</a:t>
            </a:r>
            <a:r>
              <a:rPr lang="en-US" sz="2000" b="1" i="1" u="none" strike="noStrike" baseline="0" dirty="0">
                <a:latin typeface="Times New Roman" panose="02020603050405020304" pitchFamily="18" charset="0"/>
              </a:rPr>
              <a:t>iii</a:t>
            </a:r>
            <a:r>
              <a:rPr lang="en-US" sz="2000" b="1"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Steam turbine </a:t>
            </a:r>
            <a:r>
              <a:rPr lang="en-US" sz="2000" b="1" i="0" u="none" strike="noStrike" baseline="0" dirty="0">
                <a:latin typeface="Times New Roman" panose="02020603050405020304" pitchFamily="18" charset="0"/>
              </a:rPr>
              <a:t>(</a:t>
            </a:r>
            <a:r>
              <a:rPr lang="en-US" sz="2000" b="1" i="1" u="none" strike="noStrike" baseline="0" dirty="0">
                <a:latin typeface="Times New Roman" panose="02020603050405020304" pitchFamily="18" charset="0"/>
              </a:rPr>
              <a:t>iv</a:t>
            </a:r>
            <a:r>
              <a:rPr lang="en-US" sz="2000" b="1"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Alternator</a:t>
            </a:r>
          </a:p>
          <a:p>
            <a:pPr marL="0" indent="0" algn="l">
              <a:buNone/>
            </a:pPr>
            <a:endParaRPr lang="en-US" sz="2000" dirty="0">
              <a:latin typeface="Times New Roman" panose="02020603050405020304" pitchFamily="18" charset="0"/>
            </a:endParaRPr>
          </a:p>
          <a:p>
            <a:pPr marL="0" indent="0" algn="l">
              <a:buNone/>
            </a:pPr>
            <a:r>
              <a:rPr lang="en-IN" sz="2000" b="1" i="0" u="sng" strike="noStrike" baseline="0" dirty="0">
                <a:latin typeface="Times New Roman" panose="02020603050405020304" pitchFamily="18" charset="0"/>
              </a:rPr>
              <a:t>Nuclear reactor</a:t>
            </a:r>
          </a:p>
          <a:p>
            <a:pPr algn="l"/>
            <a:r>
              <a:rPr lang="en-US" sz="2000" b="0" i="0" u="none" strike="noStrike" baseline="0" dirty="0">
                <a:latin typeface="Times New Roman" panose="02020603050405020304" pitchFamily="18" charset="0"/>
              </a:rPr>
              <a:t>It is an apparatus in which nuclear fuel is subjected to                     to nuclear </a:t>
            </a:r>
            <a:r>
              <a:rPr lang="en-IN" sz="2000" b="0" i="0" u="none" strike="noStrike" baseline="0" dirty="0">
                <a:latin typeface="Times New Roman" panose="02020603050405020304" pitchFamily="18" charset="0"/>
              </a:rPr>
              <a:t>fission</a:t>
            </a:r>
          </a:p>
          <a:p>
            <a:pPr algn="l"/>
            <a:r>
              <a:rPr lang="en-US" sz="2000" b="0" i="0" u="none" strike="noStrike" baseline="0" dirty="0">
                <a:latin typeface="Times New Roman" panose="02020603050405020304" pitchFamily="18" charset="0"/>
              </a:rPr>
              <a:t>It controls </a:t>
            </a:r>
            <a:r>
              <a:rPr lang="en-US" sz="2000" b="0" u="none" strike="noStrike" baseline="0" dirty="0">
                <a:latin typeface="Times New Roman" panose="02020603050405020304" pitchFamily="18" charset="0"/>
              </a:rPr>
              <a:t>the chain reaction that starts o</a:t>
            </a:r>
            <a:r>
              <a:rPr lang="en-US" sz="2000" b="0" i="0" u="none" strike="noStrike" baseline="0" dirty="0">
                <a:latin typeface="Times New Roman" panose="02020603050405020304" pitchFamily="18" charset="0"/>
              </a:rPr>
              <a:t>nce the fission is done</a:t>
            </a:r>
          </a:p>
          <a:p>
            <a:pPr algn="l"/>
            <a:r>
              <a:rPr lang="en-US" sz="2000" b="0" i="0" u="none" strike="noStrike" baseline="0" dirty="0">
                <a:latin typeface="Times New Roman" panose="02020603050405020304" pitchFamily="18" charset="0"/>
              </a:rPr>
              <a:t>A nuclear reactor is a cylindrical stout pressure vessel and                    houses fuel rods of Uranium, </a:t>
            </a:r>
            <a:r>
              <a:rPr lang="en-IN" sz="2000" b="0" i="0" u="none" strike="noStrike" baseline="0" dirty="0">
                <a:latin typeface="Times New Roman" panose="02020603050405020304" pitchFamily="18" charset="0"/>
              </a:rPr>
              <a:t>moderator and control rods</a:t>
            </a:r>
          </a:p>
          <a:p>
            <a:pPr algn="l"/>
            <a:r>
              <a:rPr lang="en-US" sz="2000" dirty="0">
                <a:latin typeface="Times New Roman" panose="02020603050405020304" pitchFamily="18" charset="0"/>
              </a:rPr>
              <a:t>F</a:t>
            </a:r>
            <a:r>
              <a:rPr lang="en-US" sz="2000" b="0" i="0" u="none" strike="noStrike" baseline="0" dirty="0">
                <a:latin typeface="Times New Roman" panose="02020603050405020304" pitchFamily="18" charset="0"/>
              </a:rPr>
              <a:t>uel rods constitute the fission material and release huge amount                of energy when bombarded with slow moving neutrons</a:t>
            </a:r>
          </a:p>
          <a:p>
            <a:pPr algn="l"/>
            <a:r>
              <a:rPr lang="en-IN" sz="2000" dirty="0">
                <a:latin typeface="Times New Roman" panose="02020603050405020304" pitchFamily="18" charset="0"/>
              </a:rPr>
              <a:t>M</a:t>
            </a:r>
            <a:r>
              <a:rPr lang="en-IN" sz="2000" b="0" i="0" u="none" strike="noStrike" baseline="0" dirty="0">
                <a:latin typeface="Times New Roman" panose="02020603050405020304" pitchFamily="18" charset="0"/>
              </a:rPr>
              <a:t>oderator slows the </a:t>
            </a:r>
            <a:r>
              <a:rPr lang="en-US" sz="2000" b="0" i="0" u="none" strike="noStrike" baseline="0" dirty="0">
                <a:latin typeface="Times New Roman" panose="02020603050405020304" pitchFamily="18" charset="0"/>
              </a:rPr>
              <a:t>neutrons before bombarding fuel rods</a:t>
            </a:r>
          </a:p>
          <a:p>
            <a:pPr algn="l"/>
            <a:r>
              <a:rPr lang="en-US" sz="2000" b="0" i="0" u="none" strike="noStrike" baseline="0" dirty="0">
                <a:latin typeface="Times New Roman" panose="02020603050405020304" pitchFamily="18" charset="0"/>
              </a:rPr>
              <a:t>Control rod made of cadmium is strong neutron absorber and                  thus regulates the supply </a:t>
            </a:r>
            <a:r>
              <a:rPr lang="en-IN" sz="2000" b="0" i="0" u="none" strike="noStrike" baseline="0" dirty="0">
                <a:latin typeface="Times New Roman" panose="02020603050405020304" pitchFamily="18" charset="0"/>
              </a:rPr>
              <a:t>of neutrons for fission</a:t>
            </a:r>
            <a:endParaRPr lang="en-US" sz="2000" b="0" i="0" u="none" strike="noStrike" baseline="0" dirty="0">
              <a:latin typeface="Times New Roman" panose="02020603050405020304" pitchFamily="18" charset="0"/>
            </a:endParaRPr>
          </a:p>
          <a:p>
            <a:pPr algn="l"/>
            <a:endParaRPr lang="en-US" sz="2000" b="0" i="0" u="none" strike="noStrike" baseline="0" dirty="0">
              <a:latin typeface="Times New Roman" panose="02020603050405020304" pitchFamily="18" charset="0"/>
            </a:endParaRPr>
          </a:p>
          <a:p>
            <a:pPr algn="l"/>
            <a:endParaRPr lang="en-IN" sz="2000" b="1" i="0" u="sng" strike="noStrike" baseline="0" dirty="0">
              <a:latin typeface="Times New Roman" panose="02020603050405020304" pitchFamily="18" charset="0"/>
            </a:endParaRPr>
          </a:p>
          <a:p>
            <a:endParaRPr lang="en-IN" sz="3200" u="sng" dirty="0"/>
          </a:p>
        </p:txBody>
      </p:sp>
      <p:pic>
        <p:nvPicPr>
          <p:cNvPr id="5" name="Picture 4">
            <a:extLst>
              <a:ext uri="{FF2B5EF4-FFF2-40B4-BE49-F238E27FC236}">
                <a16:creationId xmlns:a16="http://schemas.microsoft.com/office/drawing/2014/main" id="{F67D1028-6509-4A66-A9FC-6210D08F61D5}"/>
              </a:ext>
            </a:extLst>
          </p:cNvPr>
          <p:cNvPicPr>
            <a:picLocks noChangeAspect="1"/>
          </p:cNvPicPr>
          <p:nvPr/>
        </p:nvPicPr>
        <p:blipFill>
          <a:blip r:embed="rId2"/>
          <a:stretch>
            <a:fillRect/>
          </a:stretch>
        </p:blipFill>
        <p:spPr>
          <a:xfrm>
            <a:off x="7200900" y="1833038"/>
            <a:ext cx="4924425" cy="4939236"/>
          </a:xfrm>
          <a:prstGeom prst="rect">
            <a:avLst/>
          </a:prstGeom>
        </p:spPr>
      </p:pic>
    </p:spTree>
    <p:extLst>
      <p:ext uri="{BB962C8B-B14F-4D97-AF65-F5344CB8AC3E}">
        <p14:creationId xmlns:p14="http://schemas.microsoft.com/office/powerpoint/2010/main" val="278461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DB6410-47AB-4F46-9DA2-7EAAE9F23215}"/>
              </a:ext>
            </a:extLst>
          </p:cNvPr>
          <p:cNvSpPr>
            <a:spLocks noGrp="1"/>
          </p:cNvSpPr>
          <p:nvPr>
            <p:ph idx="1"/>
          </p:nvPr>
        </p:nvSpPr>
        <p:spPr>
          <a:xfrm>
            <a:off x="366712" y="404812"/>
            <a:ext cx="7777163" cy="6048375"/>
          </a:xfrm>
        </p:spPr>
        <p:txBody>
          <a:bodyPr>
            <a:normAutofit/>
          </a:bodyPr>
          <a:lstStyle/>
          <a:p>
            <a:pPr algn="l"/>
            <a:r>
              <a:rPr lang="en-IN" sz="2000" b="0" i="0" u="none" strike="noStrike" baseline="0" dirty="0">
                <a:latin typeface="Times New Roman" panose="02020603050405020304" pitchFamily="18" charset="0"/>
              </a:rPr>
              <a:t>By </a:t>
            </a:r>
            <a:r>
              <a:rPr lang="en-US" sz="2000" b="0" i="0" u="none" strike="noStrike" baseline="0" dirty="0">
                <a:latin typeface="Times New Roman" panose="02020603050405020304" pitchFamily="18" charset="0"/>
              </a:rPr>
              <a:t>pulling out the control rods, power of the nuclear reactor is                                   increased,  and by pushing them in, it is reduced.</a:t>
            </a:r>
          </a:p>
          <a:p>
            <a:pPr algn="l"/>
            <a:r>
              <a:rPr lang="en-US" sz="2000" b="0" i="0" u="none" strike="noStrike" baseline="0" dirty="0">
                <a:latin typeface="Times New Roman" panose="02020603050405020304" pitchFamily="18" charset="0"/>
              </a:rPr>
              <a:t>The coolant carries the heat to the </a:t>
            </a:r>
            <a:r>
              <a:rPr lang="en-IN" sz="2000" b="0" i="0" u="none" strike="noStrike" baseline="0" dirty="0">
                <a:latin typeface="Times New Roman" panose="02020603050405020304" pitchFamily="18" charset="0"/>
              </a:rPr>
              <a:t>heat exchanger.</a:t>
            </a:r>
            <a:endParaRPr lang="en-US" sz="2000" b="0" i="0" u="none" strike="noStrike" baseline="0" dirty="0">
              <a:latin typeface="Times New Roman" panose="02020603050405020304" pitchFamily="18" charset="0"/>
            </a:endParaRPr>
          </a:p>
          <a:p>
            <a:pPr marL="0" indent="0" algn="l">
              <a:buNone/>
            </a:pPr>
            <a:r>
              <a:rPr lang="en-IN" sz="2000" b="1" u="sng" dirty="0">
                <a:latin typeface="Times New Roman" panose="02020603050405020304" pitchFamily="18" charset="0"/>
                <a:cs typeface="Times New Roman" panose="02020603050405020304" pitchFamily="18" charset="0"/>
              </a:rPr>
              <a:t>Heat Exchanger</a:t>
            </a:r>
          </a:p>
          <a:p>
            <a:pPr algn="l"/>
            <a:r>
              <a:rPr lang="en-US" sz="2000" b="0" i="0" u="none" strike="noStrike" baseline="0" dirty="0">
                <a:latin typeface="Times New Roman" panose="02020603050405020304" pitchFamily="18" charset="0"/>
              </a:rPr>
              <a:t>The coolant gives up heat to the heat exchanger which is utilized in raising </a:t>
            </a:r>
            <a:r>
              <a:rPr lang="en-IN" sz="2000" b="0" i="0" u="none" strike="noStrike" baseline="0" dirty="0">
                <a:latin typeface="Times New Roman" panose="02020603050405020304" pitchFamily="18" charset="0"/>
              </a:rPr>
              <a:t>the steam.</a:t>
            </a:r>
          </a:p>
          <a:p>
            <a:pPr marL="0" indent="0" algn="l">
              <a:buNone/>
            </a:pPr>
            <a:r>
              <a:rPr lang="en-IN" sz="2000" b="1" i="0" u="sng" strike="noStrike" baseline="0" dirty="0">
                <a:latin typeface="Times New Roman" panose="02020603050405020304" pitchFamily="18" charset="0"/>
              </a:rPr>
              <a:t>Steam turbine</a:t>
            </a:r>
          </a:p>
          <a:p>
            <a:pPr algn="l"/>
            <a:r>
              <a:rPr lang="en-US" sz="2000" b="0" i="0" u="none" strike="noStrike" baseline="0" dirty="0">
                <a:latin typeface="Times New Roman" panose="02020603050405020304" pitchFamily="18" charset="0"/>
              </a:rPr>
              <a:t>The steam produced in the heat exchanger is led to the steam turbine through </a:t>
            </a:r>
            <a:r>
              <a:rPr lang="en-IN" sz="2000" b="0" i="0" u="none" strike="noStrike" baseline="0" dirty="0">
                <a:latin typeface="Times New Roman" panose="02020603050405020304" pitchFamily="18" charset="0"/>
              </a:rPr>
              <a:t>a valve.</a:t>
            </a:r>
          </a:p>
          <a:p>
            <a:pPr algn="l"/>
            <a:r>
              <a:rPr lang="en-IN" sz="2000" b="0" i="0" u="none" strike="noStrike" baseline="0" dirty="0">
                <a:latin typeface="Times New Roman" panose="02020603050405020304" pitchFamily="18" charset="0"/>
              </a:rPr>
              <a:t>The </a:t>
            </a:r>
            <a:r>
              <a:rPr lang="en-US" sz="2000" b="0" i="0" u="none" strike="noStrike" baseline="0" dirty="0">
                <a:latin typeface="Times New Roman" panose="02020603050405020304" pitchFamily="18" charset="0"/>
              </a:rPr>
              <a:t>condenser condenses the steam which is fed to the heat exchanger through feed </a:t>
            </a:r>
            <a:r>
              <a:rPr lang="en-US" sz="2000" b="0" i="0" strike="noStrike" baseline="0" dirty="0">
                <a:latin typeface="Times New Roman" panose="02020603050405020304" pitchFamily="18" charset="0"/>
              </a:rPr>
              <a:t>water pump.</a:t>
            </a:r>
          </a:p>
          <a:p>
            <a:pPr marL="0" indent="0" algn="l">
              <a:buNone/>
            </a:pPr>
            <a:r>
              <a:rPr lang="en-US" sz="2000" b="1" i="0" u="sng" strike="noStrike" baseline="0" dirty="0">
                <a:latin typeface="Times New Roman" panose="02020603050405020304" pitchFamily="18" charset="0"/>
              </a:rPr>
              <a:t>Alternator</a:t>
            </a:r>
          </a:p>
          <a:p>
            <a:pPr algn="l"/>
            <a:r>
              <a:rPr lang="en-US" sz="2000" b="0" i="0" u="none" strike="noStrike" baseline="0" dirty="0">
                <a:latin typeface="Times New Roman" panose="02020603050405020304" pitchFamily="18" charset="0"/>
              </a:rPr>
              <a:t>The steam turbine drives the alternator which converts mechanical energy into </a:t>
            </a:r>
            <a:r>
              <a:rPr lang="en-IN" sz="2000" b="0" i="0" u="none" strike="noStrike" baseline="0" dirty="0">
                <a:latin typeface="Times New Roman" panose="02020603050405020304" pitchFamily="18" charset="0"/>
              </a:rPr>
              <a:t>electrical energy.</a:t>
            </a:r>
          </a:p>
          <a:p>
            <a:pPr algn="l"/>
            <a:r>
              <a:rPr lang="en-US" sz="2000" b="0" i="0" u="none" strike="noStrike" baseline="0" dirty="0">
                <a:latin typeface="Times New Roman" panose="02020603050405020304" pitchFamily="18" charset="0"/>
              </a:rPr>
              <a:t>The output from the alternator is delivered to the bus-bars through transformer, </a:t>
            </a:r>
            <a:r>
              <a:rPr lang="en-IN" sz="2000" b="0" i="0" u="none" strike="noStrike" baseline="0" dirty="0">
                <a:latin typeface="Times New Roman" panose="02020603050405020304" pitchFamily="18" charset="0"/>
              </a:rPr>
              <a:t>circuit breakers and isolators.</a:t>
            </a:r>
          </a:p>
          <a:p>
            <a:pPr algn="l"/>
            <a:endParaRPr lang="en-IN" sz="20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26D6002-DF21-4E76-8C80-4FADCB7F9BBE}"/>
              </a:ext>
            </a:extLst>
          </p:cNvPr>
          <p:cNvPicPr>
            <a:picLocks noChangeAspect="1"/>
          </p:cNvPicPr>
          <p:nvPr/>
        </p:nvPicPr>
        <p:blipFill>
          <a:blip r:embed="rId2"/>
          <a:stretch>
            <a:fillRect/>
          </a:stretch>
        </p:blipFill>
        <p:spPr>
          <a:xfrm>
            <a:off x="7624762" y="152400"/>
            <a:ext cx="4467225" cy="2378384"/>
          </a:xfrm>
          <a:prstGeom prst="rect">
            <a:avLst/>
          </a:prstGeom>
        </p:spPr>
      </p:pic>
    </p:spTree>
    <p:extLst>
      <p:ext uri="{BB962C8B-B14F-4D97-AF65-F5344CB8AC3E}">
        <p14:creationId xmlns:p14="http://schemas.microsoft.com/office/powerpoint/2010/main" val="2055878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40EC6-41FD-41E4-B503-34C1482705CB}"/>
              </a:ext>
            </a:extLst>
          </p:cNvPr>
          <p:cNvSpPr>
            <a:spLocks noGrp="1"/>
          </p:cNvSpPr>
          <p:nvPr>
            <p:ph type="title"/>
          </p:nvPr>
        </p:nvSpPr>
        <p:spPr>
          <a:xfrm>
            <a:off x="1350963" y="149025"/>
            <a:ext cx="7783512" cy="648307"/>
          </a:xfrm>
        </p:spPr>
        <p:txBody>
          <a:bodyPr>
            <a:normAutofit fontScale="90000"/>
          </a:bodyPr>
          <a:lstStyle/>
          <a:p>
            <a:r>
              <a:rPr lang="en-US" u="sng" dirty="0"/>
              <a:t>Comparison</a:t>
            </a:r>
            <a:endParaRPr lang="en-IN" u="sng" dirty="0"/>
          </a:p>
        </p:txBody>
      </p:sp>
      <p:pic>
        <p:nvPicPr>
          <p:cNvPr id="5" name="Content Placeholder 4">
            <a:extLst>
              <a:ext uri="{FF2B5EF4-FFF2-40B4-BE49-F238E27FC236}">
                <a16:creationId xmlns:a16="http://schemas.microsoft.com/office/drawing/2014/main" id="{79652786-CC1F-4CB1-A8EF-24F039B9ED79}"/>
              </a:ext>
            </a:extLst>
          </p:cNvPr>
          <p:cNvPicPr>
            <a:picLocks noGrp="1" noChangeAspect="1"/>
          </p:cNvPicPr>
          <p:nvPr>
            <p:ph idx="1"/>
          </p:nvPr>
        </p:nvPicPr>
        <p:blipFill>
          <a:blip r:embed="rId2"/>
          <a:stretch>
            <a:fillRect/>
          </a:stretch>
        </p:blipFill>
        <p:spPr>
          <a:xfrm rot="5400000">
            <a:off x="3125931" y="-959332"/>
            <a:ext cx="5799676" cy="9536938"/>
          </a:xfrm>
        </p:spPr>
      </p:pic>
    </p:spTree>
    <p:extLst>
      <p:ext uri="{BB962C8B-B14F-4D97-AF65-F5344CB8AC3E}">
        <p14:creationId xmlns:p14="http://schemas.microsoft.com/office/powerpoint/2010/main" val="2843027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23CB3F-8E72-40CA-8557-E0A7C3CAB8AE}"/>
              </a:ext>
            </a:extLst>
          </p:cNvPr>
          <p:cNvSpPr>
            <a:spLocks noGrp="1"/>
          </p:cNvSpPr>
          <p:nvPr>
            <p:ph type="title"/>
          </p:nvPr>
        </p:nvSpPr>
        <p:spPr>
          <a:xfrm>
            <a:off x="1350963" y="149025"/>
            <a:ext cx="7783512" cy="648307"/>
          </a:xfrm>
        </p:spPr>
        <p:txBody>
          <a:bodyPr>
            <a:normAutofit fontScale="90000"/>
          </a:bodyPr>
          <a:lstStyle/>
          <a:p>
            <a:r>
              <a:rPr lang="en-US" u="sng" dirty="0"/>
              <a:t>Comparison</a:t>
            </a:r>
            <a:endParaRPr lang="en-IN" u="sng" dirty="0"/>
          </a:p>
        </p:txBody>
      </p:sp>
      <p:pic>
        <p:nvPicPr>
          <p:cNvPr id="6" name="Content Placeholder 5">
            <a:extLst>
              <a:ext uri="{FF2B5EF4-FFF2-40B4-BE49-F238E27FC236}">
                <a16:creationId xmlns:a16="http://schemas.microsoft.com/office/drawing/2014/main" id="{71207398-8ABA-4EA4-B80F-87475B6FBA47}"/>
              </a:ext>
            </a:extLst>
          </p:cNvPr>
          <p:cNvPicPr>
            <a:picLocks noGrp="1" noChangeAspect="1"/>
          </p:cNvPicPr>
          <p:nvPr>
            <p:ph idx="1"/>
          </p:nvPr>
        </p:nvPicPr>
        <p:blipFill>
          <a:blip r:embed="rId2"/>
          <a:stretch>
            <a:fillRect/>
          </a:stretch>
        </p:blipFill>
        <p:spPr>
          <a:xfrm rot="5400000">
            <a:off x="4152679" y="-1565646"/>
            <a:ext cx="4125916" cy="9440423"/>
          </a:xfrm>
        </p:spPr>
      </p:pic>
    </p:spTree>
    <p:extLst>
      <p:ext uri="{BB962C8B-B14F-4D97-AF65-F5344CB8AC3E}">
        <p14:creationId xmlns:p14="http://schemas.microsoft.com/office/powerpoint/2010/main" val="1799262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CDEE-279E-487D-9E12-A72D7B3145F0}"/>
              </a:ext>
            </a:extLst>
          </p:cNvPr>
          <p:cNvSpPr>
            <a:spLocks noGrp="1"/>
          </p:cNvSpPr>
          <p:nvPr>
            <p:ph type="title"/>
          </p:nvPr>
        </p:nvSpPr>
        <p:spPr>
          <a:xfrm>
            <a:off x="838200" y="166080"/>
            <a:ext cx="6459537" cy="514957"/>
          </a:xfrm>
        </p:spPr>
        <p:txBody>
          <a:bodyPr>
            <a:normAutofit fontScale="90000"/>
          </a:bodyPr>
          <a:lstStyle/>
          <a:p>
            <a:r>
              <a:rPr lang="en-US" b="1" u="sng" dirty="0"/>
              <a:t>Environmental aspects</a:t>
            </a:r>
            <a:endParaRPr lang="en-IN" b="1" u="sng" dirty="0"/>
          </a:p>
        </p:txBody>
      </p:sp>
      <p:pic>
        <p:nvPicPr>
          <p:cNvPr id="7" name="Content Placeholder 6">
            <a:extLst>
              <a:ext uri="{FF2B5EF4-FFF2-40B4-BE49-F238E27FC236}">
                <a16:creationId xmlns:a16="http://schemas.microsoft.com/office/drawing/2014/main" id="{A3375C7B-4180-428B-BC7B-373D87EF1678}"/>
              </a:ext>
            </a:extLst>
          </p:cNvPr>
          <p:cNvPicPr>
            <a:picLocks noGrp="1" noChangeAspect="1"/>
          </p:cNvPicPr>
          <p:nvPr>
            <p:ph idx="1"/>
          </p:nvPr>
        </p:nvPicPr>
        <p:blipFill>
          <a:blip r:embed="rId2"/>
          <a:stretch>
            <a:fillRect/>
          </a:stretch>
        </p:blipFill>
        <p:spPr>
          <a:xfrm rot="16200000">
            <a:off x="4372595" y="-3415299"/>
            <a:ext cx="3446807" cy="11880087"/>
          </a:xfrm>
        </p:spPr>
      </p:pic>
      <p:sp>
        <p:nvSpPr>
          <p:cNvPr id="8" name="TextBox 7">
            <a:extLst>
              <a:ext uri="{FF2B5EF4-FFF2-40B4-BE49-F238E27FC236}">
                <a16:creationId xmlns:a16="http://schemas.microsoft.com/office/drawing/2014/main" id="{6042CC70-AC04-4E42-9FB0-C7836021EC2C}"/>
              </a:ext>
            </a:extLst>
          </p:cNvPr>
          <p:cNvSpPr txBox="1"/>
          <p:nvPr/>
        </p:nvSpPr>
        <p:spPr>
          <a:xfrm>
            <a:off x="323847" y="4482752"/>
            <a:ext cx="11544301" cy="2585323"/>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Power engineers must be fully aware of the environmental impact and ethical aspects of various projects</a:t>
            </a:r>
          </a:p>
          <a:p>
            <a:pPr marL="285750" indent="-285750">
              <a:buFont typeface="Wingdings" panose="05000000000000000000" pitchFamily="2" charset="2"/>
              <a:buChar char="Ø"/>
            </a:pPr>
            <a:r>
              <a:rPr lang="en-US" sz="2400" dirty="0"/>
              <a:t>Emphasis must be laid on conservation issues, reduction of losses, theft, subsidized power supplies and sustainable development</a:t>
            </a:r>
          </a:p>
          <a:p>
            <a:r>
              <a:rPr lang="en-US" sz="2400" b="1" u="sng" dirty="0"/>
              <a:t>Coal-based generation</a:t>
            </a:r>
          </a:p>
          <a:p>
            <a:pPr marL="342900" indent="-342900">
              <a:buFont typeface="Arial" panose="020B0604020202020204" pitchFamily="34" charset="0"/>
              <a:buChar char="•"/>
            </a:pPr>
            <a:r>
              <a:rPr lang="en-US" sz="2400" dirty="0"/>
              <a:t>Backbone of power generation in India</a:t>
            </a:r>
          </a:p>
          <a:p>
            <a:endParaRPr lang="en-IN" dirty="0"/>
          </a:p>
        </p:txBody>
      </p:sp>
    </p:spTree>
    <p:extLst>
      <p:ext uri="{BB962C8B-B14F-4D97-AF65-F5344CB8AC3E}">
        <p14:creationId xmlns:p14="http://schemas.microsoft.com/office/powerpoint/2010/main" val="2836942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0F4A2B-25EB-4DA1-A91D-FF1276C1EDD4}"/>
              </a:ext>
            </a:extLst>
          </p:cNvPr>
          <p:cNvSpPr>
            <a:spLocks noGrp="1"/>
          </p:cNvSpPr>
          <p:nvPr>
            <p:ph idx="1"/>
          </p:nvPr>
        </p:nvSpPr>
        <p:spPr>
          <a:xfrm>
            <a:off x="981075" y="819149"/>
            <a:ext cx="11020425" cy="6038851"/>
          </a:xfrm>
        </p:spPr>
        <p:txBody>
          <a:bodyPr>
            <a:normAutofit lnSpcReduction="10000"/>
          </a:bodyPr>
          <a:lstStyle/>
          <a:p>
            <a:r>
              <a:rPr lang="en-US" sz="2800" dirty="0"/>
              <a:t>Pollution and pollutants have no geographical boundary</a:t>
            </a:r>
          </a:p>
          <a:p>
            <a:r>
              <a:rPr lang="en-US" dirty="0"/>
              <a:t>Problematic pollutants in emission of coal-based plants:</a:t>
            </a:r>
          </a:p>
          <a:p>
            <a:pPr>
              <a:buFont typeface="Wingdings" panose="05000000000000000000" pitchFamily="2" charset="2"/>
              <a:buChar char="Ø"/>
            </a:pPr>
            <a:r>
              <a:rPr lang="en-US" sz="2800" u="sng" dirty="0"/>
              <a:t>Oxides of </a:t>
            </a:r>
            <a:r>
              <a:rPr lang="en-US" sz="2800" u="sng" dirty="0" err="1"/>
              <a:t>sulphur</a:t>
            </a:r>
            <a:r>
              <a:rPr lang="en-US" sz="2800" u="sng" dirty="0"/>
              <a:t> (SO</a:t>
            </a:r>
            <a:r>
              <a:rPr lang="en-US" sz="2800" u="sng" baseline="-25000" dirty="0"/>
              <a:t>2</a:t>
            </a:r>
            <a:r>
              <a:rPr lang="en-US" sz="2800" u="sng" dirty="0"/>
              <a:t>)</a:t>
            </a:r>
          </a:p>
          <a:p>
            <a:r>
              <a:rPr lang="en-US" sz="2800" dirty="0"/>
              <a:t>Sulphur present in fossil fuels  –&gt; oxidized to SO</a:t>
            </a:r>
            <a:r>
              <a:rPr lang="en-US" sz="2800" baseline="-25000" dirty="0"/>
              <a:t>2 </a:t>
            </a:r>
            <a:r>
              <a:rPr lang="en-US" sz="2800" dirty="0"/>
              <a:t>in combustion     chamber –&gt; oxidized to H</a:t>
            </a:r>
            <a:r>
              <a:rPr lang="en-US" sz="2800" baseline="-25000" dirty="0"/>
              <a:t>2</a:t>
            </a:r>
            <a:r>
              <a:rPr lang="en-US" sz="2800" dirty="0"/>
              <a:t>SO</a:t>
            </a:r>
            <a:r>
              <a:rPr lang="en-US" sz="2800" baseline="-25000" dirty="0"/>
              <a:t>4 </a:t>
            </a:r>
            <a:r>
              <a:rPr lang="en-US" sz="2800" dirty="0"/>
              <a:t>and</a:t>
            </a:r>
            <a:r>
              <a:rPr lang="en-US" sz="2800" baseline="-25000" dirty="0"/>
              <a:t> </a:t>
            </a:r>
            <a:r>
              <a:rPr lang="en-US" sz="2800" dirty="0"/>
              <a:t>metallic sulphates –&gt; acid rain, impaired visibility, damage to vegetation &amp; buildings</a:t>
            </a:r>
          </a:p>
          <a:p>
            <a:r>
              <a:rPr lang="en-US" dirty="0"/>
              <a:t>Health issues: asthma, lung and heart disease</a:t>
            </a:r>
          </a:p>
          <a:p>
            <a:r>
              <a:rPr lang="en-US" sz="2800" dirty="0"/>
              <a:t>Solution: Remove </a:t>
            </a:r>
            <a:r>
              <a:rPr lang="en-US" sz="2800" dirty="0" err="1"/>
              <a:t>sulphur</a:t>
            </a:r>
            <a:r>
              <a:rPr lang="en-US" sz="2800" dirty="0"/>
              <a:t> from coal by gasification or floatation process, Use of limestone scrubbers or fluidized bed combustion</a:t>
            </a:r>
          </a:p>
          <a:p>
            <a:pPr>
              <a:buFont typeface="Wingdings" panose="05000000000000000000" pitchFamily="2" charset="2"/>
              <a:buChar char="Ø"/>
            </a:pPr>
            <a:r>
              <a:rPr lang="en-US" sz="2800" u="sng" dirty="0"/>
              <a:t>Oxides of nitrogen (NO</a:t>
            </a:r>
            <a:r>
              <a:rPr lang="en-US" u="sng" baseline="-25000" dirty="0"/>
              <a:t>x</a:t>
            </a:r>
            <a:r>
              <a:rPr lang="en-US" sz="2800" u="sng" dirty="0"/>
              <a:t>)</a:t>
            </a:r>
          </a:p>
          <a:p>
            <a:r>
              <a:rPr lang="en-US" dirty="0"/>
              <a:t>NO</a:t>
            </a:r>
            <a:r>
              <a:rPr lang="en-US" baseline="-25000" dirty="0"/>
              <a:t>2</a:t>
            </a:r>
            <a:r>
              <a:rPr lang="en-US" dirty="0"/>
              <a:t> is a major pollutant</a:t>
            </a:r>
          </a:p>
          <a:p>
            <a:r>
              <a:rPr lang="en-US" sz="2800" dirty="0"/>
              <a:t>Soluble in water and combine </a:t>
            </a:r>
            <a:r>
              <a:rPr lang="en-US" dirty="0"/>
              <a:t>with moisture to form nitrous and nitric acids.</a:t>
            </a:r>
          </a:p>
          <a:p>
            <a:r>
              <a:rPr lang="en-US" dirty="0"/>
              <a:t>Health issues: Bronchitis, pneumonia</a:t>
            </a:r>
            <a:endParaRPr lang="en-US" sz="2800" dirty="0"/>
          </a:p>
          <a:p>
            <a:pPr>
              <a:buFont typeface="Wingdings" panose="05000000000000000000" pitchFamily="2" charset="2"/>
              <a:buChar char="Ø"/>
            </a:pPr>
            <a:endParaRPr lang="en-US" sz="2800" dirty="0"/>
          </a:p>
          <a:p>
            <a:endParaRPr lang="en-IN" dirty="0"/>
          </a:p>
        </p:txBody>
      </p:sp>
      <p:sp>
        <p:nvSpPr>
          <p:cNvPr id="4" name="Title 1">
            <a:extLst>
              <a:ext uri="{FF2B5EF4-FFF2-40B4-BE49-F238E27FC236}">
                <a16:creationId xmlns:a16="http://schemas.microsoft.com/office/drawing/2014/main" id="{8BC489AF-41E8-4C29-8532-5309FC4053A9}"/>
              </a:ext>
            </a:extLst>
          </p:cNvPr>
          <p:cNvSpPr>
            <a:spLocks noGrp="1"/>
          </p:cNvSpPr>
          <p:nvPr>
            <p:ph type="title"/>
          </p:nvPr>
        </p:nvSpPr>
        <p:spPr>
          <a:xfrm>
            <a:off x="847725" y="166080"/>
            <a:ext cx="6459537" cy="514957"/>
          </a:xfrm>
        </p:spPr>
        <p:txBody>
          <a:bodyPr>
            <a:normAutofit fontScale="90000"/>
          </a:bodyPr>
          <a:lstStyle/>
          <a:p>
            <a:r>
              <a:rPr lang="en-US" b="1" u="sng" dirty="0"/>
              <a:t>Environmental aspects</a:t>
            </a:r>
            <a:endParaRPr lang="en-IN" b="1" u="sng" dirty="0"/>
          </a:p>
        </p:txBody>
      </p:sp>
    </p:spTree>
    <p:extLst>
      <p:ext uri="{BB962C8B-B14F-4D97-AF65-F5344CB8AC3E}">
        <p14:creationId xmlns:p14="http://schemas.microsoft.com/office/powerpoint/2010/main" val="2224355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E9CC3B-F849-4A5A-AF76-A706ACADCD49}"/>
              </a:ext>
            </a:extLst>
          </p:cNvPr>
          <p:cNvSpPr>
            <a:spLocks noGrp="1"/>
          </p:cNvSpPr>
          <p:nvPr>
            <p:ph idx="1"/>
          </p:nvPr>
        </p:nvSpPr>
        <p:spPr>
          <a:xfrm>
            <a:off x="838200" y="914400"/>
            <a:ext cx="10515600" cy="5943600"/>
          </a:xfrm>
        </p:spPr>
        <p:txBody>
          <a:bodyPr/>
          <a:lstStyle/>
          <a:p>
            <a:r>
              <a:rPr lang="en-US" dirty="0"/>
              <a:t>Solution: controlled by fitting advanced technology burners, removed from combustion products by absorption process by certain solvents.</a:t>
            </a:r>
          </a:p>
          <a:p>
            <a:pPr>
              <a:buFont typeface="Wingdings" panose="05000000000000000000" pitchFamily="2" charset="2"/>
              <a:buChar char="Ø"/>
            </a:pPr>
            <a:r>
              <a:rPr lang="en-US" u="sng" dirty="0"/>
              <a:t>Oxides of carbon( CO, CO</a:t>
            </a:r>
            <a:r>
              <a:rPr lang="en-US" u="sng" baseline="-25000" dirty="0"/>
              <a:t>2</a:t>
            </a:r>
            <a:r>
              <a:rPr lang="en-US" u="sng" dirty="0"/>
              <a:t>)</a:t>
            </a:r>
          </a:p>
          <a:p>
            <a:r>
              <a:rPr lang="en-US" dirty="0"/>
              <a:t>CO is very toxic</a:t>
            </a:r>
          </a:p>
          <a:p>
            <a:r>
              <a:rPr lang="en-US" dirty="0"/>
              <a:t>CO</a:t>
            </a:r>
            <a:r>
              <a:rPr lang="en-US" baseline="-25000" dirty="0"/>
              <a:t>2</a:t>
            </a:r>
            <a:r>
              <a:rPr lang="en-US" dirty="0"/>
              <a:t> is a major cause of global warming</a:t>
            </a:r>
          </a:p>
          <a:p>
            <a:r>
              <a:rPr lang="en-US" b="0" i="0" dirty="0">
                <a:solidFill>
                  <a:srgbClr val="212B32"/>
                </a:solidFill>
                <a:effectLst/>
                <a:latin typeface="Frutiger W01"/>
              </a:rPr>
              <a:t>Prolonged significant exposure to carbon monoxide can cause serious complications, including brain damage and heart problems.</a:t>
            </a:r>
          </a:p>
          <a:p>
            <a:r>
              <a:rPr lang="en-IN" i="0" dirty="0">
                <a:solidFill>
                  <a:srgbClr val="212B32"/>
                </a:solidFill>
                <a:effectLst/>
                <a:latin typeface="Frutiger W01"/>
              </a:rPr>
              <a:t>Maintaining and servicing appliances, chimneys and flues</a:t>
            </a:r>
          </a:p>
          <a:p>
            <a:pPr>
              <a:buFont typeface="Wingdings" panose="05000000000000000000" pitchFamily="2" charset="2"/>
              <a:buChar char="Ø"/>
            </a:pPr>
            <a:r>
              <a:rPr lang="en-IN" i="0" u="sng" dirty="0">
                <a:solidFill>
                  <a:srgbClr val="212B32"/>
                </a:solidFill>
                <a:effectLst/>
                <a:latin typeface="Frutiger W01"/>
              </a:rPr>
              <a:t>Fly ash</a:t>
            </a:r>
          </a:p>
          <a:p>
            <a:r>
              <a:rPr lang="en-IN" dirty="0">
                <a:solidFill>
                  <a:srgbClr val="212B32"/>
                </a:solidFill>
                <a:latin typeface="Frutiger W01"/>
              </a:rPr>
              <a:t>Dust content is high in Indian coal</a:t>
            </a:r>
          </a:p>
          <a:p>
            <a:r>
              <a:rPr lang="en-IN" i="0" dirty="0">
                <a:solidFill>
                  <a:srgbClr val="212B32"/>
                </a:solidFill>
                <a:effectLst/>
                <a:latin typeface="Frutiger W01"/>
              </a:rPr>
              <a:t>Particulates come out of the plant in the form of fly ash</a:t>
            </a:r>
          </a:p>
          <a:p>
            <a:r>
              <a:rPr lang="en-IN" dirty="0">
                <a:solidFill>
                  <a:srgbClr val="212B32"/>
                </a:solidFill>
                <a:latin typeface="Frutiger W01"/>
              </a:rPr>
              <a:t>It comprises</a:t>
            </a:r>
            <a:r>
              <a:rPr lang="en-IN" i="0" dirty="0">
                <a:solidFill>
                  <a:srgbClr val="212B32"/>
                </a:solidFill>
                <a:effectLst/>
                <a:latin typeface="Frutiger W01"/>
              </a:rPr>
              <a:t> particles of carbon, ash and inert materials</a:t>
            </a:r>
          </a:p>
          <a:p>
            <a:pPr marL="0" indent="0">
              <a:buNone/>
            </a:pPr>
            <a:endParaRPr lang="en-IN" i="0" dirty="0">
              <a:solidFill>
                <a:srgbClr val="212B32"/>
              </a:solidFill>
              <a:effectLst/>
              <a:latin typeface="Frutiger W01"/>
            </a:endParaRPr>
          </a:p>
          <a:p>
            <a:pPr>
              <a:buFont typeface="Wingdings" panose="05000000000000000000" pitchFamily="2" charset="2"/>
              <a:buChar char="Ø"/>
            </a:pPr>
            <a:endParaRPr lang="en-IN" i="0" dirty="0">
              <a:solidFill>
                <a:srgbClr val="212B32"/>
              </a:solidFill>
              <a:effectLst/>
              <a:latin typeface="Frutiger W01"/>
            </a:endParaRPr>
          </a:p>
          <a:p>
            <a:endParaRPr lang="en-IN" i="0" dirty="0">
              <a:solidFill>
                <a:srgbClr val="212B32"/>
              </a:solidFill>
              <a:effectLst/>
              <a:latin typeface="Frutiger W01"/>
            </a:endParaRPr>
          </a:p>
          <a:p>
            <a:endParaRPr lang="en-IN" dirty="0"/>
          </a:p>
        </p:txBody>
      </p:sp>
      <p:sp>
        <p:nvSpPr>
          <p:cNvPr id="4" name="Title 1">
            <a:extLst>
              <a:ext uri="{FF2B5EF4-FFF2-40B4-BE49-F238E27FC236}">
                <a16:creationId xmlns:a16="http://schemas.microsoft.com/office/drawing/2014/main" id="{3199C22D-21CB-479C-A1F5-EB1898C9E383}"/>
              </a:ext>
            </a:extLst>
          </p:cNvPr>
          <p:cNvSpPr>
            <a:spLocks noGrp="1"/>
          </p:cNvSpPr>
          <p:nvPr>
            <p:ph type="title"/>
          </p:nvPr>
        </p:nvSpPr>
        <p:spPr>
          <a:xfrm>
            <a:off x="847725" y="166080"/>
            <a:ext cx="6459537" cy="514957"/>
          </a:xfrm>
        </p:spPr>
        <p:txBody>
          <a:bodyPr>
            <a:normAutofit fontScale="90000"/>
          </a:bodyPr>
          <a:lstStyle/>
          <a:p>
            <a:r>
              <a:rPr lang="en-US" b="1" u="sng" dirty="0"/>
              <a:t>Environmental aspects</a:t>
            </a:r>
            <a:endParaRPr lang="en-IN" b="1" u="sng" dirty="0"/>
          </a:p>
        </p:txBody>
      </p:sp>
    </p:spTree>
    <p:extLst>
      <p:ext uri="{BB962C8B-B14F-4D97-AF65-F5344CB8AC3E}">
        <p14:creationId xmlns:p14="http://schemas.microsoft.com/office/powerpoint/2010/main" val="2505001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0177B-84EC-460A-ABEC-513595595439}"/>
              </a:ext>
            </a:extLst>
          </p:cNvPr>
          <p:cNvSpPr>
            <a:spLocks noGrp="1"/>
          </p:cNvSpPr>
          <p:nvPr>
            <p:ph idx="1"/>
          </p:nvPr>
        </p:nvSpPr>
        <p:spPr>
          <a:xfrm>
            <a:off x="838200" y="190500"/>
            <a:ext cx="11353800" cy="6810375"/>
          </a:xfrm>
        </p:spPr>
        <p:txBody>
          <a:bodyPr>
            <a:noAutofit/>
          </a:bodyPr>
          <a:lstStyle/>
          <a:p>
            <a:r>
              <a:rPr lang="en-US" dirty="0"/>
              <a:t>Health issues: Poor visibility, respiratory diseases</a:t>
            </a:r>
          </a:p>
          <a:p>
            <a:r>
              <a:rPr lang="en-US" dirty="0"/>
              <a:t>Solution: precipitators used to remove fine particles as flue gases rise up the stack.</a:t>
            </a:r>
          </a:p>
          <a:p>
            <a:pPr marL="0" indent="0">
              <a:buNone/>
            </a:pPr>
            <a:r>
              <a:rPr lang="en-US" dirty="0"/>
              <a:t>Thermal pollution:</a:t>
            </a:r>
          </a:p>
          <a:p>
            <a:r>
              <a:rPr lang="en-US" dirty="0"/>
              <a:t>Temperature of water used for cooling process will be increased which </a:t>
            </a:r>
            <a:r>
              <a:rPr lang="en-US" dirty="0" err="1"/>
              <a:t>inturn</a:t>
            </a:r>
            <a:r>
              <a:rPr lang="en-US" dirty="0"/>
              <a:t> threatens sea and river life</a:t>
            </a:r>
          </a:p>
          <a:p>
            <a:r>
              <a:rPr lang="en-US" dirty="0"/>
              <a:t>Raising humidity to high levels in surrounding areas.</a:t>
            </a:r>
          </a:p>
          <a:p>
            <a:pPr marL="0" indent="0">
              <a:buNone/>
            </a:pPr>
            <a:endParaRPr lang="en-US" b="1" u="sng" dirty="0"/>
          </a:p>
          <a:p>
            <a:pPr marL="0" indent="0">
              <a:buNone/>
            </a:pPr>
            <a:r>
              <a:rPr lang="en-US" b="1" u="sng" dirty="0"/>
              <a:t>Nuclear Plants</a:t>
            </a:r>
          </a:p>
          <a:p>
            <a:r>
              <a:rPr lang="en-US" dirty="0"/>
              <a:t>From nuclear reactor there is a continuous emission of </a:t>
            </a:r>
            <a:r>
              <a:rPr lang="en-US" dirty="0">
                <a:sym typeface="Symbol" panose="05050102010706020507" pitchFamily="18" charset="2"/>
              </a:rPr>
              <a:t>,, and  particles</a:t>
            </a:r>
          </a:p>
          <a:p>
            <a:r>
              <a:rPr lang="en-US" dirty="0">
                <a:sym typeface="Symbol" panose="05050102010706020507" pitchFamily="18" charset="2"/>
              </a:rPr>
              <a:t>Nuclear waste are highly radioactive and have a long half life.(</a:t>
            </a:r>
            <a:r>
              <a:rPr lang="en-US" baseline="30000" dirty="0">
                <a:sym typeface="Symbol" panose="05050102010706020507" pitchFamily="18" charset="2"/>
              </a:rPr>
              <a:t>131</a:t>
            </a:r>
            <a:r>
              <a:rPr lang="en-US" dirty="0">
                <a:latin typeface="Times New Roman" panose="02020603050405020304" pitchFamily="18" charset="0"/>
                <a:cs typeface="Times New Roman" panose="02020603050405020304" pitchFamily="18" charset="0"/>
                <a:sym typeface="Symbol" panose="05050102010706020507" pitchFamily="18" charset="2"/>
              </a:rPr>
              <a:t>I= 8 days, </a:t>
            </a:r>
            <a:r>
              <a:rPr lang="en-US" baseline="30000" dirty="0">
                <a:latin typeface="Times New Roman" panose="02020603050405020304" pitchFamily="18" charset="0"/>
                <a:cs typeface="Times New Roman" panose="02020603050405020304" pitchFamily="18" charset="0"/>
                <a:sym typeface="Symbol" panose="05050102010706020507" pitchFamily="18" charset="2"/>
              </a:rPr>
              <a:t>90</a:t>
            </a:r>
            <a:r>
              <a:rPr lang="en-US" dirty="0">
                <a:latin typeface="Times New Roman" panose="02020603050405020304" pitchFamily="18" charset="0"/>
                <a:cs typeface="Times New Roman" panose="02020603050405020304" pitchFamily="18" charset="0"/>
                <a:sym typeface="Symbol" panose="05050102010706020507" pitchFamily="18" charset="2"/>
              </a:rPr>
              <a:t>Sr=28.8 years)</a:t>
            </a:r>
          </a:p>
          <a:p>
            <a:r>
              <a:rPr lang="en-US" dirty="0">
                <a:sym typeface="Symbol" panose="05050102010706020507" pitchFamily="18" charset="2"/>
              </a:rPr>
              <a:t>Design and construction of reactors must be able to handle every contingency</a:t>
            </a:r>
            <a:endParaRPr lang="en-IN" dirty="0"/>
          </a:p>
        </p:txBody>
      </p:sp>
    </p:spTree>
    <p:extLst>
      <p:ext uri="{BB962C8B-B14F-4D97-AF65-F5344CB8AC3E}">
        <p14:creationId xmlns:p14="http://schemas.microsoft.com/office/powerpoint/2010/main" val="2626944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6D588-C350-4F02-8574-B58291649C4A}"/>
              </a:ext>
            </a:extLst>
          </p:cNvPr>
          <p:cNvSpPr>
            <a:spLocks noGrp="1"/>
          </p:cNvSpPr>
          <p:nvPr>
            <p:ph idx="1"/>
          </p:nvPr>
        </p:nvSpPr>
        <p:spPr>
          <a:xfrm>
            <a:off x="838200" y="485774"/>
            <a:ext cx="10515600" cy="6448426"/>
          </a:xfrm>
        </p:spPr>
        <p:txBody>
          <a:bodyPr>
            <a:normAutofit lnSpcReduction="10000"/>
          </a:bodyPr>
          <a:lstStyle/>
          <a:p>
            <a:r>
              <a:rPr lang="en-US" dirty="0"/>
              <a:t>Many facilities (e.g. control system) are </a:t>
            </a:r>
            <a:r>
              <a:rPr lang="en-US" dirty="0" err="1"/>
              <a:t>atleast</a:t>
            </a:r>
            <a:r>
              <a:rPr lang="en-US" dirty="0"/>
              <a:t> duplicated and have alternative energy supplies.</a:t>
            </a:r>
          </a:p>
          <a:p>
            <a:r>
              <a:rPr lang="en-US" dirty="0"/>
              <a:t>The effects of radioactive exposure of population includes: </a:t>
            </a:r>
            <a:r>
              <a:rPr lang="en-US" b="0" i="0" dirty="0">
                <a:solidFill>
                  <a:srgbClr val="000000"/>
                </a:solidFill>
                <a:effectLst/>
              </a:rPr>
              <a:t>appearance of burns, red lesions and sores,</a:t>
            </a:r>
            <a:r>
              <a:rPr lang="en-US" dirty="0"/>
              <a:t> </a:t>
            </a:r>
            <a:r>
              <a:rPr lang="en-IN" dirty="0">
                <a:solidFill>
                  <a:srgbClr val="000000"/>
                </a:solidFill>
                <a:effectLst/>
              </a:rPr>
              <a:t>cancer,</a:t>
            </a:r>
            <a:r>
              <a:rPr lang="en-US" dirty="0">
                <a:solidFill>
                  <a:srgbClr val="000000"/>
                </a:solidFill>
                <a:effectLst/>
              </a:rPr>
              <a:t> </a:t>
            </a:r>
            <a:r>
              <a:rPr lang="en-US" dirty="0" err="1">
                <a:solidFill>
                  <a:srgbClr val="000000"/>
                </a:solidFill>
                <a:effectLst/>
              </a:rPr>
              <a:t>leukaemia</a:t>
            </a:r>
            <a:r>
              <a:rPr lang="en-US" dirty="0">
                <a:solidFill>
                  <a:srgbClr val="000000"/>
                </a:solidFill>
                <a:effectLst/>
              </a:rPr>
              <a:t>, </a:t>
            </a:r>
            <a:r>
              <a:rPr lang="en-US" dirty="0" err="1">
                <a:solidFill>
                  <a:srgbClr val="000000"/>
                </a:solidFill>
                <a:effectLst/>
              </a:rPr>
              <a:t>anaemia</a:t>
            </a:r>
            <a:r>
              <a:rPr lang="en-US" dirty="0">
                <a:solidFill>
                  <a:srgbClr val="000000"/>
                </a:solidFill>
                <a:effectLst/>
              </a:rPr>
              <a:t>, </a:t>
            </a:r>
            <a:r>
              <a:rPr lang="en-US" dirty="0" err="1">
                <a:solidFill>
                  <a:srgbClr val="000000"/>
                </a:solidFill>
                <a:effectLst/>
              </a:rPr>
              <a:t>haemorrhage</a:t>
            </a:r>
            <a:r>
              <a:rPr lang="en-US" dirty="0">
                <a:solidFill>
                  <a:srgbClr val="000000"/>
                </a:solidFill>
                <a:effectLst/>
              </a:rPr>
              <a:t>, a decline in the lifespan leading to premature ageing, premature death and genetic disorders.</a:t>
            </a:r>
            <a:endParaRPr lang="en-US" dirty="0"/>
          </a:p>
          <a:p>
            <a:r>
              <a:rPr lang="en-IN" i="0" dirty="0">
                <a:solidFill>
                  <a:srgbClr val="000000"/>
                </a:solidFill>
                <a:effectLst/>
              </a:rPr>
              <a:t>Infertility of Soil, adverse effects on plant Life</a:t>
            </a:r>
          </a:p>
          <a:p>
            <a:r>
              <a:rPr lang="en-IN" dirty="0">
                <a:solidFill>
                  <a:srgbClr val="000000"/>
                </a:solidFill>
              </a:rPr>
              <a:t>Radioactive wastes are concentrated in liquid form and stored in stainless steel containers</a:t>
            </a:r>
          </a:p>
          <a:p>
            <a:r>
              <a:rPr lang="en-IN" i="0" dirty="0">
                <a:solidFill>
                  <a:srgbClr val="000000"/>
                </a:solidFill>
                <a:effectLst/>
              </a:rPr>
              <a:t>Currently, burying nuclear wastes deep underground seems to be best way to dispose wastes.</a:t>
            </a:r>
          </a:p>
          <a:p>
            <a:r>
              <a:rPr lang="en-IN" dirty="0">
                <a:solidFill>
                  <a:srgbClr val="000000"/>
                </a:solidFill>
              </a:rPr>
              <a:t>The burial location must be geologically stable, should not be earthquake prone, not near to ground water.</a:t>
            </a:r>
          </a:p>
          <a:p>
            <a:r>
              <a:rPr lang="en-IN" i="0" dirty="0">
                <a:solidFill>
                  <a:srgbClr val="000000"/>
                </a:solidFill>
                <a:effectLst/>
              </a:rPr>
              <a:t>Health </a:t>
            </a:r>
            <a:r>
              <a:rPr lang="en-IN" dirty="0">
                <a:solidFill>
                  <a:srgbClr val="000000"/>
                </a:solidFill>
              </a:rPr>
              <a:t>control and safety protocols are much more rigorous than any other industry.</a:t>
            </a:r>
            <a:endParaRPr lang="en-IN" i="0" dirty="0">
              <a:solidFill>
                <a:srgbClr val="000000"/>
              </a:solidFill>
              <a:effectLst/>
            </a:endParaRPr>
          </a:p>
          <a:p>
            <a:endParaRPr lang="en-IN" i="0" dirty="0">
              <a:solidFill>
                <a:srgbClr val="000000"/>
              </a:solidFill>
              <a:effectLst/>
            </a:endParaRPr>
          </a:p>
          <a:p>
            <a:endParaRPr lang="en-IN" b="1" i="0" dirty="0">
              <a:solidFill>
                <a:srgbClr val="000000"/>
              </a:solidFill>
              <a:effectLst/>
            </a:endParaRPr>
          </a:p>
          <a:p>
            <a:endParaRPr lang="en-IN" dirty="0"/>
          </a:p>
        </p:txBody>
      </p:sp>
    </p:spTree>
    <p:extLst>
      <p:ext uri="{BB962C8B-B14F-4D97-AF65-F5344CB8AC3E}">
        <p14:creationId xmlns:p14="http://schemas.microsoft.com/office/powerpoint/2010/main" val="184923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6185-5D0D-4C3D-9DB8-126C029C9704}"/>
              </a:ext>
            </a:extLst>
          </p:cNvPr>
          <p:cNvSpPr>
            <a:spLocks noGrp="1"/>
          </p:cNvSpPr>
          <p:nvPr>
            <p:ph type="title"/>
          </p:nvPr>
        </p:nvSpPr>
        <p:spPr>
          <a:xfrm>
            <a:off x="855662" y="170843"/>
            <a:ext cx="8497887" cy="800707"/>
          </a:xfrm>
        </p:spPr>
        <p:txBody>
          <a:bodyPr/>
          <a:lstStyle/>
          <a:p>
            <a:r>
              <a:rPr lang="en-US" dirty="0"/>
              <a:t>Evolution of electrical(power) grid</a:t>
            </a:r>
            <a:endParaRPr lang="en-IN" dirty="0"/>
          </a:p>
        </p:txBody>
      </p:sp>
      <p:sp>
        <p:nvSpPr>
          <p:cNvPr id="3" name="Content Placeholder 2">
            <a:extLst>
              <a:ext uri="{FF2B5EF4-FFF2-40B4-BE49-F238E27FC236}">
                <a16:creationId xmlns:a16="http://schemas.microsoft.com/office/drawing/2014/main" id="{F4B215FE-2308-4BA9-BA04-B61D57D98A1C}"/>
              </a:ext>
            </a:extLst>
          </p:cNvPr>
          <p:cNvSpPr>
            <a:spLocks noGrp="1"/>
          </p:cNvSpPr>
          <p:nvPr>
            <p:ph idx="1"/>
          </p:nvPr>
        </p:nvSpPr>
        <p:spPr>
          <a:xfrm>
            <a:off x="855662" y="971550"/>
            <a:ext cx="10374313" cy="5514975"/>
          </a:xfrm>
        </p:spPr>
        <p:txBody>
          <a:bodyPr>
            <a:normAutofit/>
          </a:bodyPr>
          <a:lstStyle/>
          <a:p>
            <a:pPr marL="0" indent="0">
              <a:buNone/>
            </a:pPr>
            <a:r>
              <a:rPr lang="en-US" dirty="0">
                <a:latin typeface="Georgia" panose="02040502050405020303" pitchFamily="18" charset="0"/>
              </a:rPr>
              <a:t>DC GRID</a:t>
            </a:r>
          </a:p>
          <a:p>
            <a:r>
              <a:rPr lang="en-US" sz="1800" dirty="0">
                <a:effectLst/>
                <a:latin typeface="Georgia" panose="02040502050405020303" pitchFamily="18" charset="0"/>
              </a:rPr>
              <a:t>The first complete electric power system (comprising a generator, cable, fuse, meter, and loads) was built by Thomas Alva Edison – </a:t>
            </a:r>
            <a:r>
              <a:rPr lang="en-US" sz="1800" dirty="0">
                <a:latin typeface="Georgia" panose="02040502050405020303" pitchFamily="18" charset="0"/>
              </a:rPr>
              <a:t>(</a:t>
            </a:r>
            <a:r>
              <a:rPr lang="en-US" sz="1800" dirty="0">
                <a:effectLst/>
                <a:latin typeface="Georgia" panose="02040502050405020303" pitchFamily="18" charset="0"/>
              </a:rPr>
              <a:t>Pearl Street Station in New York City, 1882)</a:t>
            </a:r>
          </a:p>
          <a:p>
            <a:r>
              <a:rPr lang="en-US" sz="1800" dirty="0">
                <a:effectLst/>
                <a:latin typeface="Georgia" panose="02040502050405020303" pitchFamily="18" charset="0"/>
              </a:rPr>
              <a:t>This was a dc system consisting of a steam-engine-driven dc generator</a:t>
            </a:r>
            <a:r>
              <a:rPr lang="en-US" sz="1800" u="none" strike="noStrike" dirty="0">
                <a:effectLst/>
                <a:latin typeface="Georgia" panose="02040502050405020303" pitchFamily="18" charset="0"/>
              </a:rPr>
              <a:t>,</a:t>
            </a:r>
            <a:r>
              <a:rPr lang="en-US" sz="1800" dirty="0">
                <a:effectLst/>
                <a:latin typeface="Georgia" panose="02040502050405020303" pitchFamily="18" charset="0"/>
              </a:rPr>
              <a:t> with an</a:t>
            </a:r>
            <a:r>
              <a:rPr lang="en-US" sz="1800" b="0" i="0" dirty="0">
                <a:effectLst/>
                <a:latin typeface="Georgia" panose="02040502050405020303" pitchFamily="18" charset="0"/>
              </a:rPr>
              <a:t> initial load of 400 lamps and 82 customers</a:t>
            </a:r>
          </a:p>
          <a:p>
            <a:r>
              <a:rPr lang="en-US" sz="1800" b="0" i="0" dirty="0">
                <a:effectLst/>
                <a:latin typeface="Georgia" panose="02040502050405020303" pitchFamily="18" charset="0"/>
              </a:rPr>
              <a:t>With the development of </a:t>
            </a:r>
            <a:r>
              <a:rPr lang="en-US" sz="1800" b="0" i="0" strike="noStrike" dirty="0">
                <a:effectLst/>
                <a:latin typeface="Georgia" panose="02040502050405020303" pitchFamily="18" charset="0"/>
              </a:rPr>
              <a:t>motor</a:t>
            </a:r>
            <a:r>
              <a:rPr lang="en-US" sz="1800" b="0" i="0" dirty="0">
                <a:effectLst/>
                <a:latin typeface="Georgia" panose="02040502050405020303" pitchFamily="18" charset="0"/>
              </a:rPr>
              <a:t> by Frank Sprague in 1884, motor loads were added to such systems</a:t>
            </a:r>
          </a:p>
          <a:p>
            <a:pPr marL="0" indent="0">
              <a:buNone/>
            </a:pPr>
            <a:r>
              <a:rPr lang="en-US" b="0" i="0" dirty="0">
                <a:effectLst/>
                <a:latin typeface="Georgia" panose="02040502050405020303" pitchFamily="18" charset="0"/>
              </a:rPr>
              <a:t>AC GRID</a:t>
            </a:r>
          </a:p>
          <a:p>
            <a:r>
              <a:rPr lang="en-US" sz="1800" b="0" i="0" dirty="0">
                <a:effectLst/>
                <a:latin typeface="Georgia" panose="02040502050405020303" pitchFamily="18" charset="0"/>
              </a:rPr>
              <a:t>The development of the </a:t>
            </a:r>
            <a:r>
              <a:rPr lang="en-US" sz="1800" b="0" i="0" u="none" strike="noStrike" dirty="0">
                <a:effectLst/>
                <a:latin typeface="Georgia" panose="02040502050405020303" pitchFamily="18" charset="0"/>
              </a:rPr>
              <a:t>transformer</a:t>
            </a:r>
            <a:r>
              <a:rPr lang="en-US" sz="1800" b="0" i="0" dirty="0">
                <a:effectLst/>
                <a:latin typeface="Georgia" panose="02040502050405020303" pitchFamily="18" charset="0"/>
              </a:rPr>
              <a:t> by L. </a:t>
            </a:r>
            <a:r>
              <a:rPr lang="en-US" sz="1800" b="0" i="0" dirty="0" err="1">
                <a:effectLst/>
                <a:latin typeface="Georgia" panose="02040502050405020303" pitchFamily="18" charset="0"/>
              </a:rPr>
              <a:t>Gaulard</a:t>
            </a:r>
            <a:r>
              <a:rPr lang="en-US" sz="1800" b="0" i="0" dirty="0">
                <a:effectLst/>
                <a:latin typeface="Georgia" panose="02040502050405020303" pitchFamily="18" charset="0"/>
              </a:rPr>
              <a:t> and J.D. Gibbs led to rise of ac power systems. George Westinghouse secured rights to these developments in the United States. </a:t>
            </a:r>
          </a:p>
          <a:p>
            <a:r>
              <a:rPr lang="en-US" sz="1800" dirty="0">
                <a:latin typeface="Georgia" panose="02040502050405020303" pitchFamily="18" charset="0"/>
              </a:rPr>
              <a:t>Long distance transmission was introduced</a:t>
            </a:r>
            <a:endParaRPr lang="en-US" sz="1800" b="0" i="0" dirty="0">
              <a:effectLst/>
              <a:latin typeface="Georgia" panose="02040502050405020303" pitchFamily="18" charset="0"/>
            </a:endParaRPr>
          </a:p>
          <a:p>
            <a:r>
              <a:rPr lang="en-US" sz="1800" b="0" i="0" dirty="0">
                <a:effectLst/>
                <a:latin typeface="Georgia" panose="02040502050405020303" pitchFamily="18" charset="0"/>
              </a:rPr>
              <a:t>With the development of polyphase systems, the ac system became even more attractive. </a:t>
            </a:r>
          </a:p>
        </p:txBody>
      </p:sp>
    </p:spTree>
    <p:extLst>
      <p:ext uri="{BB962C8B-B14F-4D97-AF65-F5344CB8AC3E}">
        <p14:creationId xmlns:p14="http://schemas.microsoft.com/office/powerpoint/2010/main" val="605073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50F6D6-D21F-4773-BD9F-2EF6253CE117}"/>
              </a:ext>
            </a:extLst>
          </p:cNvPr>
          <p:cNvSpPr>
            <a:spLocks noGrp="1"/>
          </p:cNvSpPr>
          <p:nvPr>
            <p:ph idx="1"/>
          </p:nvPr>
        </p:nvSpPr>
        <p:spPr>
          <a:xfrm>
            <a:off x="571500" y="339725"/>
            <a:ext cx="10515600" cy="6518275"/>
          </a:xfrm>
        </p:spPr>
        <p:txBody>
          <a:bodyPr>
            <a:noAutofit/>
          </a:bodyPr>
          <a:lstStyle/>
          <a:p>
            <a:pPr marL="0" indent="0">
              <a:buNone/>
            </a:pPr>
            <a:r>
              <a:rPr lang="en-US" b="1" u="sng" dirty="0">
                <a:solidFill>
                  <a:srgbClr val="000000"/>
                </a:solidFill>
              </a:rPr>
              <a:t>Hydroelectric plant</a:t>
            </a:r>
          </a:p>
          <a:p>
            <a:r>
              <a:rPr lang="en-US" dirty="0">
                <a:solidFill>
                  <a:srgbClr val="000000"/>
                </a:solidFill>
              </a:rPr>
              <a:t>H</a:t>
            </a:r>
            <a:r>
              <a:rPr lang="en-US" b="0" i="0" dirty="0">
                <a:solidFill>
                  <a:srgbClr val="000000"/>
                </a:solidFill>
                <a:effectLst/>
              </a:rPr>
              <a:t>ydroelectric reservoir has an extreme environmental impact: destroys forest, wildlife habitat, agricultural land, etc.</a:t>
            </a:r>
          </a:p>
          <a:p>
            <a:r>
              <a:rPr lang="en-US" b="0" i="0" dirty="0">
                <a:solidFill>
                  <a:srgbClr val="000000"/>
                </a:solidFill>
                <a:effectLst/>
              </a:rPr>
              <a:t>It has a major impact on aquatic ecosystems.</a:t>
            </a:r>
          </a:p>
          <a:p>
            <a:r>
              <a:rPr lang="en-US" b="0" i="0" dirty="0">
                <a:solidFill>
                  <a:srgbClr val="000000"/>
                </a:solidFill>
                <a:effectLst/>
              </a:rPr>
              <a:t>Reservoir water is usually more stagnant than normal river water</a:t>
            </a:r>
            <a:r>
              <a:rPr lang="en-US" dirty="0">
                <a:solidFill>
                  <a:srgbClr val="000000"/>
                </a:solidFill>
              </a:rPr>
              <a:t> </a:t>
            </a:r>
            <a:r>
              <a:rPr lang="en-US" b="0" i="0" dirty="0">
                <a:solidFill>
                  <a:srgbClr val="000000"/>
                </a:solidFill>
                <a:effectLst/>
              </a:rPr>
              <a:t>, which can lead to an excess of algae and other aquatic weeds. </a:t>
            </a:r>
          </a:p>
          <a:p>
            <a:r>
              <a:rPr lang="en-US" b="0" i="0" dirty="0">
                <a:solidFill>
                  <a:srgbClr val="333333"/>
                </a:solidFill>
                <a:effectLst/>
              </a:rPr>
              <a:t>GHG such as carbon dioxide and methane form in human-made water storage reservoirs (aerobic and anaerobic decomposition of biomass)</a:t>
            </a:r>
          </a:p>
          <a:p>
            <a:r>
              <a:rPr lang="en-US" b="0" i="0" dirty="0">
                <a:solidFill>
                  <a:srgbClr val="1C3665"/>
                </a:solidFill>
                <a:effectLst/>
              </a:rPr>
              <a:t>People and their livelihoods are affected when the areas where they live and work are </a:t>
            </a:r>
            <a:r>
              <a:rPr lang="en-US" b="0" i="0" u="none" strike="noStrike" dirty="0">
                <a:solidFill>
                  <a:srgbClr val="1C3665"/>
                </a:solidFill>
                <a:effectLst/>
              </a:rPr>
              <a:t>affected</a:t>
            </a:r>
            <a:r>
              <a:rPr lang="en-US" b="0" i="0" dirty="0">
                <a:solidFill>
                  <a:srgbClr val="1C3665"/>
                </a:solidFill>
                <a:effectLst/>
              </a:rPr>
              <a:t> by a </a:t>
            </a:r>
            <a:r>
              <a:rPr lang="en-US" b="0" i="0" u="none" strike="noStrike" dirty="0">
                <a:solidFill>
                  <a:srgbClr val="1C3665"/>
                </a:solidFill>
                <a:effectLst/>
              </a:rPr>
              <a:t>reservoir</a:t>
            </a:r>
            <a:r>
              <a:rPr lang="en-US" b="0" i="0" dirty="0">
                <a:solidFill>
                  <a:srgbClr val="1C3665"/>
                </a:solidFill>
                <a:effectLst/>
              </a:rPr>
              <a:t>.</a:t>
            </a:r>
          </a:p>
          <a:p>
            <a:r>
              <a:rPr lang="en-US" b="0" i="0" dirty="0">
                <a:solidFill>
                  <a:srgbClr val="333333"/>
                </a:solidFill>
                <a:effectLst/>
              </a:rPr>
              <a:t>Silting causes the reduction of the dam storage capacity (due to the accumulation of sediments) and reduces its service life</a:t>
            </a:r>
          </a:p>
          <a:p>
            <a:r>
              <a:rPr lang="en-IN" dirty="0">
                <a:solidFill>
                  <a:srgbClr val="000000"/>
                </a:solidFill>
                <a:effectLst/>
                <a:ea typeface="Calibri" panose="020F0502020204030204" pitchFamily="34" charset="0"/>
                <a:cs typeface="Times New Roman" panose="02020603050405020304" pitchFamily="18" charset="0"/>
              </a:rPr>
              <a:t>Seepage becomes a concern if it is carrying material with it, and should be controlled to prevent erosion of the </a:t>
            </a:r>
            <a:r>
              <a:rPr lang="en-US" dirty="0">
                <a:solidFill>
                  <a:srgbClr val="000000"/>
                </a:solidFill>
                <a:ea typeface="Calibri" panose="020F0502020204030204" pitchFamily="34" charset="0"/>
                <a:cs typeface="Times New Roman" panose="02020603050405020304" pitchFamily="18" charset="0"/>
              </a:rPr>
              <a:t>various structures</a:t>
            </a:r>
            <a:endParaRPr lang="en-US" b="0" i="0" dirty="0">
              <a:solidFill>
                <a:srgbClr val="1C3665"/>
              </a:solidFill>
              <a:effectLst/>
            </a:endParaRPr>
          </a:p>
          <a:p>
            <a:endParaRPr lang="en-US" dirty="0">
              <a:solidFill>
                <a:srgbClr val="000000"/>
              </a:solidFill>
            </a:endParaRPr>
          </a:p>
          <a:p>
            <a:endParaRPr lang="en-IN" dirty="0"/>
          </a:p>
        </p:txBody>
      </p:sp>
    </p:spTree>
    <p:extLst>
      <p:ext uri="{BB962C8B-B14F-4D97-AF65-F5344CB8AC3E}">
        <p14:creationId xmlns:p14="http://schemas.microsoft.com/office/powerpoint/2010/main" val="256806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5B34-050C-4056-AF67-022005840224}"/>
              </a:ext>
            </a:extLst>
          </p:cNvPr>
          <p:cNvSpPr>
            <a:spLocks noGrp="1"/>
          </p:cNvSpPr>
          <p:nvPr>
            <p:ph type="title"/>
          </p:nvPr>
        </p:nvSpPr>
        <p:spPr>
          <a:xfrm>
            <a:off x="838200" y="365125"/>
            <a:ext cx="6143625" cy="606425"/>
          </a:xfrm>
        </p:spPr>
        <p:txBody>
          <a:bodyPr>
            <a:normAutofit fontScale="90000"/>
          </a:bodyPr>
          <a:lstStyle/>
          <a:p>
            <a:r>
              <a:rPr lang="en-US" u="sng" dirty="0"/>
              <a:t>Ethical aspects</a:t>
            </a:r>
            <a:endParaRPr lang="en-IN" u="sng" dirty="0"/>
          </a:p>
        </p:txBody>
      </p:sp>
      <p:sp>
        <p:nvSpPr>
          <p:cNvPr id="3" name="Content Placeholder 2">
            <a:extLst>
              <a:ext uri="{FF2B5EF4-FFF2-40B4-BE49-F238E27FC236}">
                <a16:creationId xmlns:a16="http://schemas.microsoft.com/office/drawing/2014/main" id="{49062BB8-E66E-4893-8242-800F91A3E583}"/>
              </a:ext>
            </a:extLst>
          </p:cNvPr>
          <p:cNvSpPr>
            <a:spLocks noGrp="1"/>
          </p:cNvSpPr>
          <p:nvPr>
            <p:ph idx="1"/>
          </p:nvPr>
        </p:nvSpPr>
        <p:spPr>
          <a:xfrm>
            <a:off x="409575" y="1543050"/>
            <a:ext cx="11239500" cy="5619750"/>
          </a:xfrm>
        </p:spPr>
        <p:txBody>
          <a:bodyPr/>
          <a:lstStyle/>
          <a:p>
            <a:pPr algn="l" fontAlgn="base"/>
            <a:r>
              <a:rPr lang="en-US" b="1" i="0" u="none" strike="noStrike" dirty="0">
                <a:effectLst/>
                <a:latin typeface="Roboto" panose="02000000000000000000" pitchFamily="2" charset="0"/>
              </a:rPr>
              <a:t>Engineers, in the fulfillment of their professional duties, shall:</a:t>
            </a:r>
          </a:p>
          <a:p>
            <a:pPr algn="l" fontAlgn="base">
              <a:buFont typeface="+mj-lt"/>
              <a:buAutoNum type="arabicPeriod"/>
            </a:pPr>
            <a:r>
              <a:rPr lang="en-US" b="1" i="0" dirty="0">
                <a:effectLst/>
                <a:latin typeface="Roboto" panose="02000000000000000000" pitchFamily="2" charset="0"/>
              </a:rPr>
              <a:t>Hold paramount the safety, health, and welfare of the public.</a:t>
            </a:r>
          </a:p>
          <a:p>
            <a:pPr algn="l" fontAlgn="base">
              <a:buFont typeface="+mj-lt"/>
              <a:buAutoNum type="arabicPeriod"/>
            </a:pPr>
            <a:r>
              <a:rPr lang="en-US" b="1" i="0" dirty="0">
                <a:effectLst/>
                <a:latin typeface="Roboto" panose="02000000000000000000" pitchFamily="2" charset="0"/>
              </a:rPr>
              <a:t>Perform services only in areas of their competence.</a:t>
            </a:r>
          </a:p>
          <a:p>
            <a:pPr algn="l" fontAlgn="base">
              <a:buFont typeface="+mj-lt"/>
              <a:buAutoNum type="arabicPeriod"/>
            </a:pPr>
            <a:r>
              <a:rPr lang="en-US" b="1" i="0" dirty="0">
                <a:effectLst/>
                <a:latin typeface="Roboto" panose="02000000000000000000" pitchFamily="2" charset="0"/>
              </a:rPr>
              <a:t>Issue public statements only in an objective and truthful manner.</a:t>
            </a:r>
          </a:p>
          <a:p>
            <a:pPr algn="l" fontAlgn="base">
              <a:buFont typeface="+mj-lt"/>
              <a:buAutoNum type="arabicPeriod"/>
            </a:pPr>
            <a:r>
              <a:rPr lang="en-US" b="1" i="0" dirty="0">
                <a:effectLst/>
                <a:latin typeface="Roboto" panose="02000000000000000000" pitchFamily="2" charset="0"/>
              </a:rPr>
              <a:t>Act for each employer or client as faithful agents or trustees.</a:t>
            </a:r>
          </a:p>
          <a:p>
            <a:pPr algn="l" fontAlgn="base">
              <a:buFont typeface="+mj-lt"/>
              <a:buAutoNum type="arabicPeriod"/>
            </a:pPr>
            <a:r>
              <a:rPr lang="en-US" b="1" i="0" dirty="0">
                <a:effectLst/>
                <a:latin typeface="Roboto" panose="02000000000000000000" pitchFamily="2" charset="0"/>
              </a:rPr>
              <a:t>Avoid deceptive acts.</a:t>
            </a:r>
          </a:p>
          <a:p>
            <a:pPr algn="l" fontAlgn="base">
              <a:buFont typeface="+mj-lt"/>
              <a:buAutoNum type="arabicPeriod"/>
            </a:pPr>
            <a:r>
              <a:rPr lang="en-US" b="1" i="0" dirty="0">
                <a:effectLst/>
                <a:latin typeface="Roboto" panose="02000000000000000000" pitchFamily="2" charset="0"/>
              </a:rPr>
              <a:t>Conduct themselves honorably, responsibly, ethically, and lawfully so as to enhance the honor, reputation, and usefulness of the profession.</a:t>
            </a:r>
          </a:p>
          <a:p>
            <a:endParaRPr lang="en-IN" dirty="0"/>
          </a:p>
        </p:txBody>
      </p:sp>
    </p:spTree>
    <p:extLst>
      <p:ext uri="{BB962C8B-B14F-4D97-AF65-F5344CB8AC3E}">
        <p14:creationId xmlns:p14="http://schemas.microsoft.com/office/powerpoint/2010/main" val="3762045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5B34-050C-4056-AF67-022005840224}"/>
              </a:ext>
            </a:extLst>
          </p:cNvPr>
          <p:cNvSpPr>
            <a:spLocks noGrp="1"/>
          </p:cNvSpPr>
          <p:nvPr>
            <p:ph type="title"/>
          </p:nvPr>
        </p:nvSpPr>
        <p:spPr>
          <a:xfrm>
            <a:off x="838200" y="365125"/>
            <a:ext cx="6143625" cy="606425"/>
          </a:xfrm>
        </p:spPr>
        <p:txBody>
          <a:bodyPr>
            <a:normAutofit fontScale="90000"/>
          </a:bodyPr>
          <a:lstStyle/>
          <a:p>
            <a:r>
              <a:rPr lang="en-US" u="sng" dirty="0"/>
              <a:t>Ethical aspects</a:t>
            </a:r>
            <a:endParaRPr lang="en-IN" u="sng" dirty="0"/>
          </a:p>
        </p:txBody>
      </p:sp>
      <p:sp>
        <p:nvSpPr>
          <p:cNvPr id="3" name="Content Placeholder 2">
            <a:extLst>
              <a:ext uri="{FF2B5EF4-FFF2-40B4-BE49-F238E27FC236}">
                <a16:creationId xmlns:a16="http://schemas.microsoft.com/office/drawing/2014/main" id="{49062BB8-E66E-4893-8242-800F91A3E583}"/>
              </a:ext>
            </a:extLst>
          </p:cNvPr>
          <p:cNvSpPr>
            <a:spLocks noGrp="1"/>
          </p:cNvSpPr>
          <p:nvPr>
            <p:ph idx="1"/>
          </p:nvPr>
        </p:nvSpPr>
        <p:spPr>
          <a:xfrm>
            <a:off x="561975" y="971550"/>
            <a:ext cx="11239500" cy="5619750"/>
          </a:xfrm>
        </p:spPr>
        <p:txBody>
          <a:bodyPr/>
          <a:lstStyle/>
          <a:p>
            <a:r>
              <a:rPr lang="en-US" b="0" i="0" dirty="0">
                <a:effectLst/>
                <a:latin typeface="Arial" panose="020B0604020202020204" pitchFamily="34" charset="0"/>
              </a:rPr>
              <a:t>The production and use of energy gives rise to a wide range of ethical and moral issues.</a:t>
            </a:r>
          </a:p>
          <a:p>
            <a:r>
              <a:rPr lang="en-IN" dirty="0">
                <a:latin typeface="Arial" panose="020B0604020202020204" pitchFamily="34" charset="0"/>
              </a:rPr>
              <a:t>R</a:t>
            </a:r>
            <a:r>
              <a:rPr lang="en-IN" b="0" i="0" dirty="0">
                <a:effectLst/>
                <a:latin typeface="Arial" panose="020B0604020202020204" pitchFamily="34" charset="0"/>
              </a:rPr>
              <a:t>esponsibilities towards future generations and preserving non-renewable resources</a:t>
            </a:r>
            <a:endParaRPr lang="en-US" dirty="0">
              <a:latin typeface="Arial" panose="020B0604020202020204" pitchFamily="34" charset="0"/>
            </a:endParaRPr>
          </a:p>
          <a:p>
            <a:r>
              <a:rPr lang="en-US" b="0" i="0" dirty="0">
                <a:effectLst/>
                <a:latin typeface="Arial" panose="020B0604020202020204" pitchFamily="34" charset="0"/>
              </a:rPr>
              <a:t>by-products of fossil fuel combustion pose hazards to both present and future generations.</a:t>
            </a:r>
          </a:p>
          <a:p>
            <a:r>
              <a:rPr lang="en-US" dirty="0">
                <a:latin typeface="Arial" panose="020B0604020202020204" pitchFamily="34" charset="0"/>
              </a:rPr>
              <a:t>Improper </a:t>
            </a:r>
            <a:r>
              <a:rPr lang="en-US" b="0" i="0" dirty="0">
                <a:effectLst/>
                <a:latin typeface="Arial" panose="020B0604020202020204" pitchFamily="34" charset="0"/>
              </a:rPr>
              <a:t>disposal of nuclear wastes can jeopardize the health and safety of countless future generations.</a:t>
            </a:r>
          </a:p>
          <a:p>
            <a:r>
              <a:rPr lang="en-US" b="0" i="0" dirty="0">
                <a:effectLst/>
                <a:latin typeface="Arial" panose="020B0604020202020204" pitchFamily="34" charset="0"/>
              </a:rPr>
              <a:t>ethical concerns of international peace and security.</a:t>
            </a:r>
          </a:p>
          <a:p>
            <a:r>
              <a:rPr lang="en-US" dirty="0">
                <a:latin typeface="Arial" panose="020B0604020202020204" pitchFamily="34" charset="0"/>
              </a:rPr>
              <a:t>Ethical challenges are faced </a:t>
            </a:r>
            <a:r>
              <a:rPr lang="en-US" b="0" i="0" dirty="0">
                <a:effectLst/>
                <a:latin typeface="Arial" panose="020B0604020202020204" pitchFamily="34" charset="0"/>
              </a:rPr>
              <a:t>ethical by renewable resources too</a:t>
            </a:r>
          </a:p>
          <a:p>
            <a:r>
              <a:rPr lang="en-US" dirty="0">
                <a:latin typeface="Arial" panose="020B0604020202020204" pitchFamily="34" charset="0"/>
              </a:rPr>
              <a:t>S</a:t>
            </a:r>
            <a:r>
              <a:rPr lang="en-US" b="0" i="0" dirty="0">
                <a:effectLst/>
                <a:latin typeface="Arial" panose="020B0604020202020204" pitchFamily="34" charset="0"/>
              </a:rPr>
              <a:t>afer and cleaner energy sources will more likely be available to wealthy countries and individuals</a:t>
            </a:r>
            <a:endParaRPr lang="en-IN" dirty="0"/>
          </a:p>
        </p:txBody>
      </p:sp>
    </p:spTree>
    <p:extLst>
      <p:ext uri="{BB962C8B-B14F-4D97-AF65-F5344CB8AC3E}">
        <p14:creationId xmlns:p14="http://schemas.microsoft.com/office/powerpoint/2010/main" val="3147127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D59B58-5F83-4D0B-BB7C-DC60EC850207}"/>
              </a:ext>
            </a:extLst>
          </p:cNvPr>
          <p:cNvSpPr>
            <a:spLocks noGrp="1"/>
          </p:cNvSpPr>
          <p:nvPr>
            <p:ph idx="1"/>
          </p:nvPr>
        </p:nvSpPr>
        <p:spPr>
          <a:xfrm>
            <a:off x="838200" y="561975"/>
            <a:ext cx="10515600" cy="6076950"/>
          </a:xfrm>
        </p:spPr>
        <p:txBody>
          <a:bodyPr>
            <a:noAutofit/>
          </a:bodyPr>
          <a:lstStyle/>
          <a:p>
            <a:r>
              <a:rPr lang="en-US" i="0" dirty="0">
                <a:effectLst/>
              </a:rPr>
              <a:t>equality and fairness in the distribution of alternative energy sources</a:t>
            </a:r>
          </a:p>
          <a:p>
            <a:r>
              <a:rPr lang="en-IN" i="0" dirty="0">
                <a:effectLst/>
              </a:rPr>
              <a:t>Conservation of energy and improving energy efficiency</a:t>
            </a:r>
          </a:p>
          <a:p>
            <a:r>
              <a:rPr lang="en-IN" dirty="0"/>
              <a:t>Use and adapt latest technologies which can reduce impact on environment</a:t>
            </a:r>
          </a:p>
          <a:p>
            <a:r>
              <a:rPr lang="en-IN" dirty="0"/>
              <a:t>Importance to the safety and well-being of the workers &amp; public</a:t>
            </a:r>
          </a:p>
          <a:p>
            <a:r>
              <a:rPr lang="en-US" dirty="0">
                <a:solidFill>
                  <a:srgbClr val="202124"/>
                </a:solidFill>
              </a:rPr>
              <a:t>Competent management and </a:t>
            </a:r>
            <a:r>
              <a:rPr lang="en-IN" dirty="0">
                <a:solidFill>
                  <a:srgbClr val="202124"/>
                </a:solidFill>
              </a:rPr>
              <a:t>timely maintenance and inspection.</a:t>
            </a:r>
            <a:endParaRPr lang="en-IN" dirty="0"/>
          </a:p>
          <a:p>
            <a:r>
              <a:rPr lang="en-IN" dirty="0"/>
              <a:t>Sustainable development: </a:t>
            </a:r>
            <a:r>
              <a:rPr lang="en-US" i="0" dirty="0">
                <a:solidFill>
                  <a:srgbClr val="202124"/>
                </a:solidFill>
                <a:effectLst/>
              </a:rPr>
              <a:t>Sustainable development is an organizing principle for meeting human development goals while simultaneously sustaining the ability of natural systems to provide the natural resources</a:t>
            </a:r>
          </a:p>
        </p:txBody>
      </p:sp>
    </p:spTree>
    <p:extLst>
      <p:ext uri="{BB962C8B-B14F-4D97-AF65-F5344CB8AC3E}">
        <p14:creationId xmlns:p14="http://schemas.microsoft.com/office/powerpoint/2010/main" val="3719799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CC07-D507-4146-88BD-09B47126F077}"/>
              </a:ext>
            </a:extLst>
          </p:cNvPr>
          <p:cNvSpPr>
            <a:spLocks noGrp="1"/>
          </p:cNvSpPr>
          <p:nvPr>
            <p:ph type="title"/>
          </p:nvPr>
        </p:nvSpPr>
        <p:spPr>
          <a:xfrm>
            <a:off x="1208087" y="228600"/>
            <a:ext cx="6069012" cy="553057"/>
          </a:xfrm>
        </p:spPr>
        <p:txBody>
          <a:bodyPr>
            <a:normAutofit fontScale="90000"/>
          </a:bodyPr>
          <a:lstStyle/>
          <a:p>
            <a:r>
              <a:rPr lang="en-US" b="1" u="sng" dirty="0"/>
              <a:t>SOLAR ENERGY</a:t>
            </a:r>
            <a:endParaRPr lang="en-IN" b="1" u="sng" dirty="0"/>
          </a:p>
        </p:txBody>
      </p:sp>
      <p:sp>
        <p:nvSpPr>
          <p:cNvPr id="3" name="Content Placeholder 2">
            <a:extLst>
              <a:ext uri="{FF2B5EF4-FFF2-40B4-BE49-F238E27FC236}">
                <a16:creationId xmlns:a16="http://schemas.microsoft.com/office/drawing/2014/main" id="{986BB382-7357-428A-8F44-121D2A2D5584}"/>
              </a:ext>
            </a:extLst>
          </p:cNvPr>
          <p:cNvSpPr>
            <a:spLocks noGrp="1"/>
          </p:cNvSpPr>
          <p:nvPr>
            <p:ph idx="1"/>
          </p:nvPr>
        </p:nvSpPr>
        <p:spPr>
          <a:xfrm>
            <a:off x="1208087" y="876300"/>
            <a:ext cx="10155238" cy="5753100"/>
          </a:xfrm>
        </p:spPr>
        <p:txBody>
          <a:bodyPr/>
          <a:lstStyle/>
          <a:p>
            <a:r>
              <a:rPr lang="en-US" dirty="0"/>
              <a:t>A major source of renewable energy is solar radiation being cyclically received by the earth.</a:t>
            </a:r>
          </a:p>
          <a:p>
            <a:r>
              <a:rPr lang="en-US" dirty="0"/>
              <a:t>Various manifestations of solar energy are:</a:t>
            </a:r>
          </a:p>
          <a:p>
            <a:pPr marL="457200" indent="-457200">
              <a:buFont typeface="+mj-lt"/>
              <a:buAutoNum type="arabicPeriod"/>
            </a:pPr>
            <a:r>
              <a:rPr lang="en-US" dirty="0"/>
              <a:t>Direct use</a:t>
            </a:r>
          </a:p>
          <a:p>
            <a:pPr marL="457200" indent="-457200">
              <a:buFont typeface="+mj-lt"/>
              <a:buAutoNum type="arabicPeriod"/>
            </a:pPr>
            <a:r>
              <a:rPr lang="en-US" dirty="0"/>
              <a:t>Winds on the earth</a:t>
            </a:r>
          </a:p>
          <a:p>
            <a:pPr marL="457200" indent="-457200">
              <a:buFont typeface="+mj-lt"/>
              <a:buAutoNum type="arabicPeriod"/>
            </a:pPr>
            <a:r>
              <a:rPr lang="en-US" dirty="0"/>
              <a:t>Potential energy of rain and snow at high altitudes</a:t>
            </a:r>
          </a:p>
          <a:p>
            <a:pPr marL="457200" indent="-457200">
              <a:buFont typeface="+mj-lt"/>
              <a:buAutoNum type="arabicPeriod"/>
            </a:pPr>
            <a:r>
              <a:rPr lang="en-US" dirty="0"/>
              <a:t>Biofuels</a:t>
            </a:r>
          </a:p>
          <a:p>
            <a:pPr marL="457200" indent="-457200">
              <a:buFont typeface="+mj-lt"/>
              <a:buAutoNum type="arabicPeriod"/>
            </a:pPr>
            <a:r>
              <a:rPr lang="en-US" dirty="0"/>
              <a:t>Ocean temperature difference</a:t>
            </a:r>
          </a:p>
          <a:p>
            <a:r>
              <a:rPr lang="en-US" dirty="0"/>
              <a:t>Solar energy- Naturally occurring, eco-friendly, lessens GH effect</a:t>
            </a:r>
          </a:p>
          <a:p>
            <a:r>
              <a:rPr lang="en-US" dirty="0"/>
              <a:t>Currently, solar energy is used as supplement to the conventional grid.</a:t>
            </a:r>
          </a:p>
          <a:p>
            <a:endParaRPr lang="en-IN" dirty="0"/>
          </a:p>
        </p:txBody>
      </p:sp>
    </p:spTree>
    <p:extLst>
      <p:ext uri="{BB962C8B-B14F-4D97-AF65-F5344CB8AC3E}">
        <p14:creationId xmlns:p14="http://schemas.microsoft.com/office/powerpoint/2010/main" val="3684134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6282-CA9F-41D6-BD42-29D61E0CF0BB}"/>
              </a:ext>
            </a:extLst>
          </p:cNvPr>
          <p:cNvSpPr>
            <a:spLocks noGrp="1"/>
          </p:cNvSpPr>
          <p:nvPr>
            <p:ph type="title"/>
          </p:nvPr>
        </p:nvSpPr>
        <p:spPr>
          <a:xfrm>
            <a:off x="1350963" y="323243"/>
            <a:ext cx="4954587" cy="657832"/>
          </a:xfrm>
        </p:spPr>
        <p:txBody>
          <a:bodyPr>
            <a:normAutofit fontScale="90000"/>
          </a:bodyPr>
          <a:lstStyle/>
          <a:p>
            <a:r>
              <a:rPr lang="en-US" u="sng" dirty="0"/>
              <a:t>Solar energy (Contd..)</a:t>
            </a:r>
            <a:endParaRPr lang="en-IN" u="sng" dirty="0"/>
          </a:p>
        </p:txBody>
      </p:sp>
      <p:sp>
        <p:nvSpPr>
          <p:cNvPr id="3" name="Content Placeholder 2">
            <a:extLst>
              <a:ext uri="{FF2B5EF4-FFF2-40B4-BE49-F238E27FC236}">
                <a16:creationId xmlns:a16="http://schemas.microsoft.com/office/drawing/2014/main" id="{3BC294C1-3C8C-4FF5-B0B1-636167B06074}"/>
              </a:ext>
            </a:extLst>
          </p:cNvPr>
          <p:cNvSpPr>
            <a:spLocks noGrp="1"/>
          </p:cNvSpPr>
          <p:nvPr>
            <p:ph idx="1"/>
          </p:nvPr>
        </p:nvSpPr>
        <p:spPr>
          <a:xfrm>
            <a:off x="1284287" y="981075"/>
            <a:ext cx="9955213" cy="5553682"/>
          </a:xfrm>
        </p:spPr>
        <p:txBody>
          <a:bodyPr/>
          <a:lstStyle/>
          <a:p>
            <a:r>
              <a:rPr lang="en-US" dirty="0"/>
              <a:t>Energy is continuously produced in the sun through nuclear fusion reactions</a:t>
            </a:r>
          </a:p>
          <a:p>
            <a:r>
              <a:rPr lang="en-US" dirty="0"/>
              <a:t>H</a:t>
            </a:r>
            <a:r>
              <a:rPr lang="en-US" baseline="-25000" dirty="0"/>
              <a:t>2</a:t>
            </a:r>
            <a:r>
              <a:rPr lang="en-US" dirty="0"/>
              <a:t>  +  H</a:t>
            </a:r>
            <a:r>
              <a:rPr lang="en-US" baseline="-25000" dirty="0"/>
              <a:t>2</a:t>
            </a:r>
            <a:r>
              <a:rPr lang="en-US" dirty="0"/>
              <a:t>             He  + 15 MeV</a:t>
            </a:r>
          </a:p>
          <a:p>
            <a:r>
              <a:rPr lang="en-US" dirty="0"/>
              <a:t>The mass lost in the process is converted into solar energy</a:t>
            </a:r>
          </a:p>
          <a:p>
            <a:pPr marL="0" indent="0">
              <a:buNone/>
            </a:pPr>
            <a:r>
              <a:rPr lang="en-US" u="sng" dirty="0"/>
              <a:t>Applications of solar energy</a:t>
            </a:r>
          </a:p>
          <a:p>
            <a:r>
              <a:rPr lang="en-US" dirty="0"/>
              <a:t>Solar thermomechanical systems: Solar radiation used to heat working fluid which in turn runs the turbine</a:t>
            </a:r>
          </a:p>
          <a:p>
            <a:r>
              <a:rPr lang="en-US" dirty="0"/>
              <a:t>Solar photovoltaics: SPV convert radiant energy directly into electric current.</a:t>
            </a:r>
          </a:p>
          <a:p>
            <a:r>
              <a:rPr lang="en-US" dirty="0"/>
              <a:t>Other applications include domestic water heating, solar drying, desalination, industrial process heating, passive/active heating of buildings.</a:t>
            </a:r>
            <a:endParaRPr lang="en-IN" dirty="0"/>
          </a:p>
        </p:txBody>
      </p:sp>
      <p:cxnSp>
        <p:nvCxnSpPr>
          <p:cNvPr id="5" name="Straight Arrow Connector 4">
            <a:extLst>
              <a:ext uri="{FF2B5EF4-FFF2-40B4-BE49-F238E27FC236}">
                <a16:creationId xmlns:a16="http://schemas.microsoft.com/office/drawing/2014/main" id="{FD0FAF83-88C0-43D4-BCE5-38FA390A0F19}"/>
              </a:ext>
            </a:extLst>
          </p:cNvPr>
          <p:cNvCxnSpPr/>
          <p:nvPr/>
        </p:nvCxnSpPr>
        <p:spPr>
          <a:xfrm>
            <a:off x="2981325" y="2114550"/>
            <a:ext cx="6096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9215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1D3D-6136-4049-BBC9-3AF2A035B1AB}"/>
              </a:ext>
            </a:extLst>
          </p:cNvPr>
          <p:cNvSpPr>
            <a:spLocks noGrp="1"/>
          </p:cNvSpPr>
          <p:nvPr>
            <p:ph type="title"/>
          </p:nvPr>
        </p:nvSpPr>
        <p:spPr>
          <a:xfrm>
            <a:off x="817562" y="103865"/>
            <a:ext cx="7040562" cy="753082"/>
          </a:xfrm>
        </p:spPr>
        <p:txBody>
          <a:bodyPr>
            <a:normAutofit/>
          </a:bodyPr>
          <a:lstStyle/>
          <a:p>
            <a:r>
              <a:rPr lang="en-US" b="1" u="sng" dirty="0"/>
              <a:t>Solar thermochemical systems</a:t>
            </a:r>
            <a:endParaRPr lang="en-IN" b="1" u="sng" dirty="0"/>
          </a:p>
        </p:txBody>
      </p:sp>
      <p:sp>
        <p:nvSpPr>
          <p:cNvPr id="3" name="Content Placeholder 2">
            <a:extLst>
              <a:ext uri="{FF2B5EF4-FFF2-40B4-BE49-F238E27FC236}">
                <a16:creationId xmlns:a16="http://schemas.microsoft.com/office/drawing/2014/main" id="{BFB6E991-3241-4164-8D21-098F7065A064}"/>
              </a:ext>
            </a:extLst>
          </p:cNvPr>
          <p:cNvSpPr>
            <a:spLocks noGrp="1"/>
          </p:cNvSpPr>
          <p:nvPr>
            <p:ph idx="1"/>
          </p:nvPr>
        </p:nvSpPr>
        <p:spPr>
          <a:xfrm>
            <a:off x="817562" y="1000125"/>
            <a:ext cx="10326688" cy="5677507"/>
          </a:xfrm>
        </p:spPr>
        <p:txBody>
          <a:bodyPr>
            <a:normAutofit/>
          </a:bodyPr>
          <a:lstStyle/>
          <a:p>
            <a:r>
              <a:rPr lang="en-US" sz="2400" dirty="0"/>
              <a:t>Schematic flow diagram for a solar power plant operating on Rankine cycle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Thermal energy of the working fluid gets converted into shaft work by the turbine</a:t>
            </a:r>
          </a:p>
          <a:p>
            <a:r>
              <a:rPr lang="en-US" sz="2400" dirty="0"/>
              <a:t>Usually a fossil fuel heat source is present as standby</a:t>
            </a:r>
          </a:p>
          <a:p>
            <a:r>
              <a:rPr lang="en-US" sz="2400" dirty="0"/>
              <a:t>The maximum theoretical thermal efficiency, the ratio of useful work done to the heat supplied is considerably less ( </a:t>
            </a:r>
            <a:r>
              <a:rPr lang="en-US" sz="2400" dirty="0">
                <a:latin typeface="Times New Roman" panose="02020603050405020304" pitchFamily="18" charset="0"/>
                <a:cs typeface="Times New Roman" panose="02020603050405020304" pitchFamily="18" charset="0"/>
              </a:rPr>
              <a:t>≈ 30%)</a:t>
            </a:r>
            <a:endParaRPr lang="en-US" sz="2400" dirty="0"/>
          </a:p>
          <a:p>
            <a:endParaRPr lang="en-US" sz="2400" dirty="0"/>
          </a:p>
          <a:p>
            <a:endParaRPr lang="en-IN" dirty="0"/>
          </a:p>
        </p:txBody>
      </p:sp>
      <p:pic>
        <p:nvPicPr>
          <p:cNvPr id="5" name="Picture 4">
            <a:extLst>
              <a:ext uri="{FF2B5EF4-FFF2-40B4-BE49-F238E27FC236}">
                <a16:creationId xmlns:a16="http://schemas.microsoft.com/office/drawing/2014/main" id="{BC5A0F48-B439-4358-A5CA-D5EF50F74D7C}"/>
              </a:ext>
            </a:extLst>
          </p:cNvPr>
          <p:cNvPicPr>
            <a:picLocks noChangeAspect="1"/>
          </p:cNvPicPr>
          <p:nvPr/>
        </p:nvPicPr>
        <p:blipFill>
          <a:blip r:embed="rId2"/>
          <a:stretch>
            <a:fillRect/>
          </a:stretch>
        </p:blipFill>
        <p:spPr>
          <a:xfrm>
            <a:off x="3197621" y="1400175"/>
            <a:ext cx="5974954" cy="3109565"/>
          </a:xfrm>
          <a:prstGeom prst="rect">
            <a:avLst/>
          </a:prstGeom>
        </p:spPr>
      </p:pic>
    </p:spTree>
    <p:extLst>
      <p:ext uri="{BB962C8B-B14F-4D97-AF65-F5344CB8AC3E}">
        <p14:creationId xmlns:p14="http://schemas.microsoft.com/office/powerpoint/2010/main" val="4226983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240173-EFDF-4F4D-98BF-E8BEB67D5DDD}"/>
              </a:ext>
            </a:extLst>
          </p:cNvPr>
          <p:cNvSpPr>
            <a:spLocks noGrp="1"/>
          </p:cNvSpPr>
          <p:nvPr>
            <p:ph type="title"/>
          </p:nvPr>
        </p:nvSpPr>
        <p:spPr>
          <a:xfrm>
            <a:off x="1227137" y="180368"/>
            <a:ext cx="7040562" cy="753082"/>
          </a:xfrm>
        </p:spPr>
        <p:txBody>
          <a:bodyPr>
            <a:normAutofit/>
          </a:bodyPr>
          <a:lstStyle/>
          <a:p>
            <a:r>
              <a:rPr lang="en-US" b="1" u="sng" dirty="0"/>
              <a:t>Solar thermochemical systems</a:t>
            </a:r>
            <a:endParaRPr lang="en-IN" b="1" u="sng" dirty="0"/>
          </a:p>
        </p:txBody>
      </p:sp>
      <p:sp>
        <p:nvSpPr>
          <p:cNvPr id="3" name="Content Placeholder 2">
            <a:extLst>
              <a:ext uri="{FF2B5EF4-FFF2-40B4-BE49-F238E27FC236}">
                <a16:creationId xmlns:a16="http://schemas.microsoft.com/office/drawing/2014/main" id="{C088E768-B910-4F04-A9BE-B70BE0105E1B}"/>
              </a:ext>
            </a:extLst>
          </p:cNvPr>
          <p:cNvSpPr>
            <a:spLocks noGrp="1"/>
          </p:cNvSpPr>
          <p:nvPr>
            <p:ph idx="1"/>
          </p:nvPr>
        </p:nvSpPr>
        <p:spPr>
          <a:xfrm>
            <a:off x="1075531" y="1113818"/>
            <a:ext cx="10212388" cy="5744182"/>
          </a:xfrm>
        </p:spPr>
        <p:txBody>
          <a:bodyPr/>
          <a:lstStyle/>
          <a:p>
            <a:r>
              <a:rPr lang="en-US" dirty="0"/>
              <a:t>Higher efficiency can be obtained by:</a:t>
            </a:r>
          </a:p>
          <a:p>
            <a:pPr marL="457200" indent="-457200">
              <a:buFont typeface="+mj-lt"/>
              <a:buAutoNum type="arabicPeriod"/>
            </a:pPr>
            <a:r>
              <a:rPr lang="en-US" dirty="0"/>
              <a:t>Installing an array of mirrors (heliostats) tracking the sun and concentrating sun rays to a single boiler for creating steam</a:t>
            </a:r>
          </a:p>
          <a:p>
            <a:pPr marL="457200" indent="-457200">
              <a:buFont typeface="+mj-lt"/>
              <a:buAutoNum type="arabicPeriod"/>
            </a:pPr>
            <a:r>
              <a:rPr lang="en-US" dirty="0"/>
              <a:t>Use of many individual absorbers tracking the sun unidirectionally and thermal energy transferred by a fluid to central boiler.</a:t>
            </a:r>
          </a:p>
          <a:p>
            <a:pPr marL="0" indent="0">
              <a:buNone/>
            </a:pPr>
            <a:endParaRPr lang="en-US" b="1" u="sng" dirty="0"/>
          </a:p>
          <a:p>
            <a:pPr marL="0" indent="0">
              <a:buNone/>
            </a:pPr>
            <a:r>
              <a:rPr lang="en-US" b="1" u="sng" dirty="0"/>
              <a:t>Advantages</a:t>
            </a:r>
          </a:p>
          <a:p>
            <a:r>
              <a:rPr lang="en-US" dirty="0"/>
              <a:t>Non-polluting</a:t>
            </a:r>
          </a:p>
          <a:p>
            <a:r>
              <a:rPr lang="en-US" dirty="0"/>
              <a:t>Available free of cost in nature</a:t>
            </a:r>
          </a:p>
          <a:p>
            <a:r>
              <a:rPr lang="en-US" dirty="0"/>
              <a:t>Non-depleting source of energy</a:t>
            </a:r>
          </a:p>
        </p:txBody>
      </p:sp>
      <p:pic>
        <p:nvPicPr>
          <p:cNvPr id="5" name="Picture 4">
            <a:extLst>
              <a:ext uri="{FF2B5EF4-FFF2-40B4-BE49-F238E27FC236}">
                <a16:creationId xmlns:a16="http://schemas.microsoft.com/office/drawing/2014/main" id="{BF2599F4-7C1E-4C73-B0E8-08F82C19D8AD}"/>
              </a:ext>
            </a:extLst>
          </p:cNvPr>
          <p:cNvPicPr>
            <a:picLocks noChangeAspect="1"/>
          </p:cNvPicPr>
          <p:nvPr/>
        </p:nvPicPr>
        <p:blipFill>
          <a:blip r:embed="rId2"/>
          <a:stretch>
            <a:fillRect/>
          </a:stretch>
        </p:blipFill>
        <p:spPr>
          <a:xfrm>
            <a:off x="6629400" y="3795712"/>
            <a:ext cx="5196862" cy="2424113"/>
          </a:xfrm>
          <a:prstGeom prst="rect">
            <a:avLst/>
          </a:prstGeom>
        </p:spPr>
      </p:pic>
    </p:spTree>
    <p:extLst>
      <p:ext uri="{BB962C8B-B14F-4D97-AF65-F5344CB8AC3E}">
        <p14:creationId xmlns:p14="http://schemas.microsoft.com/office/powerpoint/2010/main" val="3309435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41415C-1D43-4558-B773-F87C750CB6EF}"/>
              </a:ext>
            </a:extLst>
          </p:cNvPr>
          <p:cNvSpPr>
            <a:spLocks noGrp="1"/>
          </p:cNvSpPr>
          <p:nvPr>
            <p:ph idx="1"/>
          </p:nvPr>
        </p:nvSpPr>
        <p:spPr>
          <a:xfrm>
            <a:off x="1141412" y="333374"/>
            <a:ext cx="9993313" cy="6143625"/>
          </a:xfrm>
        </p:spPr>
        <p:txBody>
          <a:bodyPr/>
          <a:lstStyle/>
          <a:p>
            <a:pPr marL="0" indent="0">
              <a:buNone/>
            </a:pPr>
            <a:r>
              <a:rPr lang="en-US" b="1" u="sng" dirty="0"/>
              <a:t>Disadvantages</a:t>
            </a:r>
          </a:p>
          <a:p>
            <a:r>
              <a:rPr lang="en-US" dirty="0"/>
              <a:t>Low efficiency</a:t>
            </a:r>
          </a:p>
          <a:p>
            <a:r>
              <a:rPr lang="en-US" dirty="0"/>
              <a:t>Efficiency of collecting system decreases as its temperature increases</a:t>
            </a:r>
          </a:p>
          <a:p>
            <a:r>
              <a:rPr lang="en-US" dirty="0"/>
              <a:t>Require storage because of fluctuating nature of sun’s energy</a:t>
            </a:r>
          </a:p>
          <a:p>
            <a:r>
              <a:rPr lang="en-IN" dirty="0"/>
              <a:t>Mechanical systems need greater maintenance</a:t>
            </a:r>
          </a:p>
          <a:p>
            <a:r>
              <a:rPr lang="en-IN" dirty="0"/>
              <a:t>For reliable system, fossil fuel backup maybe needed</a:t>
            </a:r>
            <a:endParaRPr lang="en-US" dirty="0"/>
          </a:p>
        </p:txBody>
      </p:sp>
    </p:spTree>
    <p:extLst>
      <p:ext uri="{BB962C8B-B14F-4D97-AF65-F5344CB8AC3E}">
        <p14:creationId xmlns:p14="http://schemas.microsoft.com/office/powerpoint/2010/main" val="3138058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BC04-1182-41E7-B058-BFAE0ECE0CA2}"/>
              </a:ext>
            </a:extLst>
          </p:cNvPr>
          <p:cNvSpPr>
            <a:spLocks noGrp="1"/>
          </p:cNvSpPr>
          <p:nvPr>
            <p:ph type="title"/>
          </p:nvPr>
        </p:nvSpPr>
        <p:spPr>
          <a:xfrm>
            <a:off x="1293813" y="304193"/>
            <a:ext cx="5783262" cy="553057"/>
          </a:xfrm>
        </p:spPr>
        <p:txBody>
          <a:bodyPr>
            <a:noAutofit/>
          </a:bodyPr>
          <a:lstStyle/>
          <a:p>
            <a:r>
              <a:rPr lang="en-US" b="1" u="sng" dirty="0"/>
              <a:t>Solar photovoltaics</a:t>
            </a:r>
            <a:endParaRPr lang="en-IN" b="1" u="sng" dirty="0"/>
          </a:p>
        </p:txBody>
      </p:sp>
      <p:sp>
        <p:nvSpPr>
          <p:cNvPr id="3" name="Content Placeholder 2">
            <a:extLst>
              <a:ext uri="{FF2B5EF4-FFF2-40B4-BE49-F238E27FC236}">
                <a16:creationId xmlns:a16="http://schemas.microsoft.com/office/drawing/2014/main" id="{1D9F4186-F688-4763-8718-67DB3528FF59}"/>
              </a:ext>
            </a:extLst>
          </p:cNvPr>
          <p:cNvSpPr>
            <a:spLocks noGrp="1"/>
          </p:cNvSpPr>
          <p:nvPr>
            <p:ph idx="1"/>
          </p:nvPr>
        </p:nvSpPr>
        <p:spPr>
          <a:xfrm>
            <a:off x="1141412" y="1152525"/>
            <a:ext cx="10231438" cy="5591782"/>
          </a:xfrm>
        </p:spPr>
        <p:txBody>
          <a:bodyPr>
            <a:normAutofit fontScale="92500" lnSpcReduction="20000"/>
          </a:bodyPr>
          <a:lstStyle/>
          <a:p>
            <a:r>
              <a:rPr lang="en-US" dirty="0"/>
              <a:t>Initially PV cells had limited use e.g. for isolated and remote energy needs.</a:t>
            </a:r>
          </a:p>
          <a:p>
            <a:r>
              <a:rPr lang="en-US" dirty="0"/>
              <a:t>Due to reduction in cost, areas of application have increased.</a:t>
            </a:r>
          </a:p>
          <a:p>
            <a:r>
              <a:rPr lang="en-US" dirty="0"/>
              <a:t>PV cell can be classified in terms of materials: non-crystalline silicon, polycrystalline silicon, gallium arsenide, cadmium telluride, cadmium </a:t>
            </a:r>
            <a:r>
              <a:rPr lang="en-US" dirty="0" err="1"/>
              <a:t>sulphide</a:t>
            </a:r>
            <a:r>
              <a:rPr lang="en-US" dirty="0"/>
              <a:t> ,etc.</a:t>
            </a:r>
          </a:p>
          <a:p>
            <a:r>
              <a:rPr lang="en-US" dirty="0"/>
              <a:t>In terms of fabrication technology- single crystal growth, ribbon growth, thin-film.</a:t>
            </a:r>
          </a:p>
          <a:p>
            <a:pPr marL="0" indent="0">
              <a:buNone/>
            </a:pPr>
            <a:r>
              <a:rPr lang="en-US" b="1" u="sng" dirty="0"/>
              <a:t>Basic structure of PV cell</a:t>
            </a:r>
          </a:p>
          <a:p>
            <a:pPr>
              <a:buFont typeface="Wingdings" panose="05000000000000000000" pitchFamily="2" charset="2"/>
              <a:buChar char="Ø"/>
            </a:pPr>
            <a:r>
              <a:rPr lang="en-US" dirty="0"/>
              <a:t>Various layers from top to bottom are: </a:t>
            </a:r>
          </a:p>
          <a:p>
            <a:r>
              <a:rPr lang="en-US" dirty="0"/>
              <a:t>Top layer- glass cover, transparent 90%. Protection from dust, moisture, etc.</a:t>
            </a:r>
          </a:p>
          <a:p>
            <a:r>
              <a:rPr lang="en-US" dirty="0"/>
              <a:t>Transparent adhesive layer which holds glass cover.</a:t>
            </a:r>
          </a:p>
          <a:p>
            <a:r>
              <a:rPr lang="en-US" dirty="0"/>
              <a:t>Anti-reflection coating (ARC)  to reduce the reflected sunlight to below 5%.</a:t>
            </a:r>
          </a:p>
          <a:p>
            <a:endParaRPr lang="en-IN" dirty="0"/>
          </a:p>
        </p:txBody>
      </p:sp>
    </p:spTree>
    <p:extLst>
      <p:ext uri="{BB962C8B-B14F-4D97-AF65-F5344CB8AC3E}">
        <p14:creationId xmlns:p14="http://schemas.microsoft.com/office/powerpoint/2010/main" val="1539216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0CECFE-7220-4530-8262-F014B680D3A5}"/>
              </a:ext>
            </a:extLst>
          </p:cNvPr>
          <p:cNvSpPr>
            <a:spLocks noGrp="1"/>
          </p:cNvSpPr>
          <p:nvPr>
            <p:ph type="title"/>
          </p:nvPr>
        </p:nvSpPr>
        <p:spPr>
          <a:xfrm>
            <a:off x="1227138" y="123824"/>
            <a:ext cx="8297862" cy="942975"/>
          </a:xfrm>
        </p:spPr>
        <p:txBody>
          <a:bodyPr/>
          <a:lstStyle/>
          <a:p>
            <a:r>
              <a:rPr lang="en-US" dirty="0"/>
              <a:t>Evolution of electrical(power) grid</a:t>
            </a:r>
            <a:endParaRPr lang="en-IN" dirty="0"/>
          </a:p>
        </p:txBody>
      </p:sp>
      <p:sp>
        <p:nvSpPr>
          <p:cNvPr id="3" name="Content Placeholder 2">
            <a:extLst>
              <a:ext uri="{FF2B5EF4-FFF2-40B4-BE49-F238E27FC236}">
                <a16:creationId xmlns:a16="http://schemas.microsoft.com/office/drawing/2014/main" id="{FD9DC724-AFF7-48FB-8104-90D026F497EB}"/>
              </a:ext>
            </a:extLst>
          </p:cNvPr>
          <p:cNvSpPr>
            <a:spLocks noGrp="1"/>
          </p:cNvSpPr>
          <p:nvPr>
            <p:ph idx="1"/>
          </p:nvPr>
        </p:nvSpPr>
        <p:spPr>
          <a:xfrm>
            <a:off x="1047750" y="1143000"/>
            <a:ext cx="10277475" cy="5715000"/>
          </a:xfrm>
        </p:spPr>
        <p:txBody>
          <a:bodyPr/>
          <a:lstStyle/>
          <a:p>
            <a:r>
              <a:rPr lang="es-ES" i="0" dirty="0">
                <a:effectLst/>
                <a:latin typeface="Georgia" panose="02040502050405020303" pitchFamily="18" charset="0"/>
              </a:rPr>
              <a:t>AC vs DC [</a:t>
            </a:r>
            <a:r>
              <a:rPr lang="en-IN" b="0" i="0" dirty="0">
                <a:effectLst/>
                <a:latin typeface="Georgia" panose="02040502050405020303" pitchFamily="18" charset="0"/>
              </a:rPr>
              <a:t>Westinghouse</a:t>
            </a:r>
            <a:r>
              <a:rPr lang="es-ES" i="0" dirty="0">
                <a:effectLst/>
                <a:latin typeface="Georgia" panose="02040502050405020303" pitchFamily="18" charset="0"/>
              </a:rPr>
              <a:t> vs Edison]</a:t>
            </a:r>
            <a:endParaRPr lang="es-ES" i="0" dirty="0">
              <a:effectLst/>
              <a:latin typeface="Roboto Slab"/>
            </a:endParaRPr>
          </a:p>
          <a:p>
            <a:r>
              <a:rPr lang="en-US" sz="1800" b="0" i="0" dirty="0">
                <a:effectLst/>
                <a:latin typeface="Georgia" panose="02040502050405020303" pitchFamily="18" charset="0"/>
              </a:rPr>
              <a:t>In the 1890s, there was considerable controversy over whether the electric utility industry should be standardized on dc or ac.</a:t>
            </a:r>
          </a:p>
          <a:p>
            <a:r>
              <a:rPr lang="en-US" sz="1800" b="0" i="0" dirty="0">
                <a:effectLst/>
                <a:latin typeface="Georgia" panose="02040502050405020303" pitchFamily="18" charset="0"/>
              </a:rPr>
              <a:t>By the turn of the century, the ac system had won out over the dc system for the following reasons: </a:t>
            </a:r>
          </a:p>
          <a:p>
            <a:pPr marL="457200" indent="-457200">
              <a:buFont typeface="+mj-lt"/>
              <a:buAutoNum type="arabicPeriod"/>
            </a:pPr>
            <a:r>
              <a:rPr lang="en-US" sz="1800" b="0" i="0" dirty="0">
                <a:effectLst/>
                <a:latin typeface="Georgia" panose="02040502050405020303" pitchFamily="18" charset="0"/>
              </a:rPr>
              <a:t>Voltage levels can be easily transformed in ac systems</a:t>
            </a:r>
          </a:p>
          <a:p>
            <a:pPr marL="457200" indent="-457200">
              <a:buFont typeface="+mj-lt"/>
              <a:buAutoNum type="arabicPeriod"/>
            </a:pPr>
            <a:r>
              <a:rPr lang="en-US" sz="1800" b="0" i="0" dirty="0">
                <a:effectLst/>
                <a:latin typeface="Georgia" panose="02040502050405020303" pitchFamily="18" charset="0"/>
              </a:rPr>
              <a:t>AC generators  and motors are much simpler than </a:t>
            </a:r>
            <a:r>
              <a:rPr lang="en-US" sz="1800" dirty="0">
                <a:latin typeface="Georgia" panose="02040502050405020303" pitchFamily="18" charset="0"/>
              </a:rPr>
              <a:t>dc generators</a:t>
            </a:r>
            <a:r>
              <a:rPr lang="en-US" sz="1800" b="0" i="0" strike="noStrike" dirty="0">
                <a:effectLst/>
                <a:latin typeface="Georgia" panose="02040502050405020303" pitchFamily="18" charset="0"/>
              </a:rPr>
              <a:t> and motors</a:t>
            </a:r>
          </a:p>
          <a:p>
            <a:r>
              <a:rPr lang="en-US" sz="1800" b="0" i="0" dirty="0">
                <a:effectLst/>
                <a:latin typeface="Georgia" panose="02040502050405020303" pitchFamily="18" charset="0"/>
              </a:rPr>
              <a:t>In the early period of ac power transmission, frequency was not standardized</a:t>
            </a:r>
            <a:r>
              <a:rPr lang="en-US" b="0" i="0" dirty="0">
                <a:effectLst/>
                <a:latin typeface="Georgia" panose="02040502050405020303" pitchFamily="18" charset="0"/>
              </a:rPr>
              <a:t>.</a:t>
            </a:r>
            <a:r>
              <a:rPr lang="en-IN" sz="1800" b="0" i="0" dirty="0">
                <a:effectLst/>
                <a:latin typeface="Georgia" panose="02040502050405020303" pitchFamily="18" charset="0"/>
              </a:rPr>
              <a:t> (25, 50, 60, 125)</a:t>
            </a:r>
          </a:p>
          <a:p>
            <a:r>
              <a:rPr lang="en-US" sz="1800" b="0" i="0" dirty="0">
                <a:effectLst/>
                <a:latin typeface="Georgia" panose="02040502050405020303" pitchFamily="18" charset="0"/>
              </a:rPr>
              <a:t>Development of mercury arc valves in the early 1950s, high voltage dc (HVDC) transmission systems became economical in special situations. </a:t>
            </a:r>
          </a:p>
          <a:p>
            <a:pPr marL="0" indent="0">
              <a:buNone/>
            </a:pPr>
            <a:endParaRPr lang="en-IN" dirty="0"/>
          </a:p>
        </p:txBody>
      </p:sp>
    </p:spTree>
    <p:extLst>
      <p:ext uri="{BB962C8B-B14F-4D97-AF65-F5344CB8AC3E}">
        <p14:creationId xmlns:p14="http://schemas.microsoft.com/office/powerpoint/2010/main" val="1208229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9B5C85-9C2B-48A5-B4B2-085D7052D4BE}"/>
              </a:ext>
            </a:extLst>
          </p:cNvPr>
          <p:cNvSpPr>
            <a:spLocks noGrp="1"/>
          </p:cNvSpPr>
          <p:nvPr>
            <p:ph type="title"/>
          </p:nvPr>
        </p:nvSpPr>
        <p:spPr>
          <a:xfrm>
            <a:off x="1293813" y="304193"/>
            <a:ext cx="5783262" cy="553057"/>
          </a:xfrm>
        </p:spPr>
        <p:txBody>
          <a:bodyPr>
            <a:normAutofit fontScale="90000"/>
          </a:bodyPr>
          <a:lstStyle/>
          <a:p>
            <a:r>
              <a:rPr lang="en-US" b="1" u="sng" dirty="0"/>
              <a:t>Solar photovoltaics</a:t>
            </a:r>
            <a:endParaRPr lang="en-IN" b="1" u="sng" dirty="0"/>
          </a:p>
        </p:txBody>
      </p:sp>
      <p:sp>
        <p:nvSpPr>
          <p:cNvPr id="3" name="Content Placeholder 2">
            <a:extLst>
              <a:ext uri="{FF2B5EF4-FFF2-40B4-BE49-F238E27FC236}">
                <a16:creationId xmlns:a16="http://schemas.microsoft.com/office/drawing/2014/main" id="{8E583EEA-A011-4CF8-A4B5-588A59861B82}"/>
              </a:ext>
            </a:extLst>
          </p:cNvPr>
          <p:cNvSpPr>
            <a:spLocks noGrp="1"/>
          </p:cNvSpPr>
          <p:nvPr>
            <p:ph idx="1"/>
          </p:nvPr>
        </p:nvSpPr>
        <p:spPr>
          <a:xfrm>
            <a:off x="1141412" y="952500"/>
            <a:ext cx="9898063" cy="5524500"/>
          </a:xfrm>
        </p:spPr>
        <p:txBody>
          <a:bodyPr>
            <a:normAutofit/>
          </a:bodyPr>
          <a:lstStyle/>
          <a:p>
            <a:r>
              <a:rPr lang="en-US" sz="2600" dirty="0"/>
              <a:t>Metallic grid (aluminum or silver) which collects charge carriers, generated by cell under incidence of sunlight.</a:t>
            </a:r>
          </a:p>
          <a:p>
            <a:r>
              <a:rPr lang="en-US" sz="2600" dirty="0"/>
              <a:t>Below metallic grid lies a p-layer followed by n-layer forming a p-n junction</a:t>
            </a:r>
          </a:p>
          <a:p>
            <a:r>
              <a:rPr lang="en-US" sz="2600" dirty="0"/>
              <a:t>Metallic grid in contact with lower n-layer. This forms second terminal of cell.</a:t>
            </a:r>
            <a:endParaRPr lang="en-IN" sz="2600" dirty="0"/>
          </a:p>
        </p:txBody>
      </p:sp>
      <p:pic>
        <p:nvPicPr>
          <p:cNvPr id="6" name="Picture 5">
            <a:extLst>
              <a:ext uri="{FF2B5EF4-FFF2-40B4-BE49-F238E27FC236}">
                <a16:creationId xmlns:a16="http://schemas.microsoft.com/office/drawing/2014/main" id="{9ECAA51F-F1BB-4371-B26F-BD026F2E1A87}"/>
              </a:ext>
            </a:extLst>
          </p:cNvPr>
          <p:cNvPicPr>
            <a:picLocks noChangeAspect="1"/>
          </p:cNvPicPr>
          <p:nvPr/>
        </p:nvPicPr>
        <p:blipFill>
          <a:blip r:embed="rId2"/>
          <a:stretch>
            <a:fillRect/>
          </a:stretch>
        </p:blipFill>
        <p:spPr>
          <a:xfrm>
            <a:off x="2671638" y="3305175"/>
            <a:ext cx="6651895" cy="3362325"/>
          </a:xfrm>
          <a:prstGeom prst="rect">
            <a:avLst/>
          </a:prstGeom>
        </p:spPr>
      </p:pic>
    </p:spTree>
    <p:extLst>
      <p:ext uri="{BB962C8B-B14F-4D97-AF65-F5344CB8AC3E}">
        <p14:creationId xmlns:p14="http://schemas.microsoft.com/office/powerpoint/2010/main" val="392063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86F9-F8CC-4348-82A2-95469181ECD1}"/>
              </a:ext>
            </a:extLst>
          </p:cNvPr>
          <p:cNvSpPr>
            <a:spLocks noGrp="1"/>
          </p:cNvSpPr>
          <p:nvPr>
            <p:ph type="title"/>
          </p:nvPr>
        </p:nvSpPr>
        <p:spPr>
          <a:xfrm>
            <a:off x="838200" y="365126"/>
            <a:ext cx="5076825" cy="177800"/>
          </a:xfrm>
        </p:spPr>
        <p:txBody>
          <a:bodyPr>
            <a:normAutofit fontScale="90000"/>
          </a:bodyPr>
          <a:lstStyle/>
          <a:p>
            <a:r>
              <a:rPr lang="en-US" b="1" u="sng" dirty="0"/>
              <a:t>Solar photovoltaics</a:t>
            </a:r>
            <a:endParaRPr lang="en-IN" dirty="0"/>
          </a:p>
        </p:txBody>
      </p:sp>
      <p:pic>
        <p:nvPicPr>
          <p:cNvPr id="5" name="Content Placeholder 4">
            <a:extLst>
              <a:ext uri="{FF2B5EF4-FFF2-40B4-BE49-F238E27FC236}">
                <a16:creationId xmlns:a16="http://schemas.microsoft.com/office/drawing/2014/main" id="{039067C8-B4D0-4C56-B58B-F971B618E253}"/>
              </a:ext>
            </a:extLst>
          </p:cNvPr>
          <p:cNvPicPr>
            <a:picLocks noGrp="1" noChangeAspect="1"/>
          </p:cNvPicPr>
          <p:nvPr>
            <p:ph idx="1"/>
          </p:nvPr>
        </p:nvPicPr>
        <p:blipFill>
          <a:blip r:embed="rId2"/>
          <a:stretch>
            <a:fillRect/>
          </a:stretch>
        </p:blipFill>
        <p:spPr>
          <a:xfrm>
            <a:off x="838200" y="1141412"/>
            <a:ext cx="5248275" cy="2714625"/>
          </a:xfrm>
        </p:spPr>
      </p:pic>
      <p:pic>
        <p:nvPicPr>
          <p:cNvPr id="7" name="Picture 6">
            <a:extLst>
              <a:ext uri="{FF2B5EF4-FFF2-40B4-BE49-F238E27FC236}">
                <a16:creationId xmlns:a16="http://schemas.microsoft.com/office/drawing/2014/main" id="{45D30765-F51B-4168-A0EF-AD4EDAC30115}"/>
              </a:ext>
            </a:extLst>
          </p:cNvPr>
          <p:cNvPicPr>
            <a:picLocks noChangeAspect="1"/>
          </p:cNvPicPr>
          <p:nvPr/>
        </p:nvPicPr>
        <p:blipFill>
          <a:blip r:embed="rId3"/>
          <a:stretch>
            <a:fillRect/>
          </a:stretch>
        </p:blipFill>
        <p:spPr>
          <a:xfrm>
            <a:off x="7286625" y="250825"/>
            <a:ext cx="4648200" cy="1455278"/>
          </a:xfrm>
          <a:prstGeom prst="rect">
            <a:avLst/>
          </a:prstGeom>
        </p:spPr>
      </p:pic>
      <p:sp>
        <p:nvSpPr>
          <p:cNvPr id="8" name="TextBox 7">
            <a:extLst>
              <a:ext uri="{FF2B5EF4-FFF2-40B4-BE49-F238E27FC236}">
                <a16:creationId xmlns:a16="http://schemas.microsoft.com/office/drawing/2014/main" id="{EF0EAEA3-FD84-4AD9-9A58-B8140E875DE1}"/>
              </a:ext>
            </a:extLst>
          </p:cNvPr>
          <p:cNvSpPr txBox="1"/>
          <p:nvPr/>
        </p:nvSpPr>
        <p:spPr>
          <a:xfrm>
            <a:off x="9286875" y="1706103"/>
            <a:ext cx="1819275" cy="369332"/>
          </a:xfrm>
          <a:prstGeom prst="rect">
            <a:avLst/>
          </a:prstGeom>
          <a:noFill/>
        </p:spPr>
        <p:txBody>
          <a:bodyPr wrap="square" rtlCol="0">
            <a:spAutoFit/>
          </a:bodyPr>
          <a:lstStyle/>
          <a:p>
            <a:r>
              <a:rPr lang="en-US" dirty="0"/>
              <a:t>Solar module</a:t>
            </a:r>
            <a:endParaRPr lang="en-IN" dirty="0"/>
          </a:p>
        </p:txBody>
      </p:sp>
      <p:pic>
        <p:nvPicPr>
          <p:cNvPr id="10" name="Picture 9">
            <a:extLst>
              <a:ext uri="{FF2B5EF4-FFF2-40B4-BE49-F238E27FC236}">
                <a16:creationId xmlns:a16="http://schemas.microsoft.com/office/drawing/2014/main" id="{55E63D15-5B17-451E-B629-ADF9E9A64AB0}"/>
              </a:ext>
            </a:extLst>
          </p:cNvPr>
          <p:cNvPicPr>
            <a:picLocks noChangeAspect="1"/>
          </p:cNvPicPr>
          <p:nvPr/>
        </p:nvPicPr>
        <p:blipFill>
          <a:blip r:embed="rId4"/>
          <a:stretch>
            <a:fillRect/>
          </a:stretch>
        </p:blipFill>
        <p:spPr>
          <a:xfrm>
            <a:off x="7781926" y="2291393"/>
            <a:ext cx="4324350" cy="1739975"/>
          </a:xfrm>
          <a:prstGeom prst="rect">
            <a:avLst/>
          </a:prstGeom>
        </p:spPr>
      </p:pic>
      <p:sp>
        <p:nvSpPr>
          <p:cNvPr id="11" name="TextBox 10">
            <a:extLst>
              <a:ext uri="{FF2B5EF4-FFF2-40B4-BE49-F238E27FC236}">
                <a16:creationId xmlns:a16="http://schemas.microsoft.com/office/drawing/2014/main" id="{55B66DF4-97EE-4681-BA54-5AF7B509F016}"/>
              </a:ext>
            </a:extLst>
          </p:cNvPr>
          <p:cNvSpPr txBox="1"/>
          <p:nvPr/>
        </p:nvSpPr>
        <p:spPr>
          <a:xfrm>
            <a:off x="9286875" y="4031368"/>
            <a:ext cx="1819275" cy="369332"/>
          </a:xfrm>
          <a:prstGeom prst="rect">
            <a:avLst/>
          </a:prstGeom>
          <a:noFill/>
        </p:spPr>
        <p:txBody>
          <a:bodyPr wrap="square" rtlCol="0">
            <a:spAutoFit/>
          </a:bodyPr>
          <a:lstStyle/>
          <a:p>
            <a:r>
              <a:rPr lang="en-US" dirty="0"/>
              <a:t>Solar panel</a:t>
            </a:r>
            <a:endParaRPr lang="en-IN" dirty="0"/>
          </a:p>
        </p:txBody>
      </p:sp>
      <p:sp>
        <p:nvSpPr>
          <p:cNvPr id="12" name="TextBox 11">
            <a:extLst>
              <a:ext uri="{FF2B5EF4-FFF2-40B4-BE49-F238E27FC236}">
                <a16:creationId xmlns:a16="http://schemas.microsoft.com/office/drawing/2014/main" id="{37CB7D20-F011-4188-8F11-B86F4DF873F4}"/>
              </a:ext>
            </a:extLst>
          </p:cNvPr>
          <p:cNvSpPr txBox="1"/>
          <p:nvPr/>
        </p:nvSpPr>
        <p:spPr>
          <a:xfrm>
            <a:off x="7972424" y="5016546"/>
            <a:ext cx="4448175" cy="1200329"/>
          </a:xfrm>
          <a:prstGeom prst="rect">
            <a:avLst/>
          </a:prstGeom>
          <a:noFill/>
        </p:spPr>
        <p:txBody>
          <a:bodyPr wrap="square" rtlCol="0">
            <a:spAutoFit/>
          </a:bodyPr>
          <a:lstStyle/>
          <a:p>
            <a:r>
              <a:rPr lang="en-US" dirty="0"/>
              <a:t>PV array consists of a number of PV panels installed in an array field. No panel should cast shadow on any of the neighboring panels.</a:t>
            </a:r>
            <a:endParaRPr lang="en-IN" dirty="0"/>
          </a:p>
        </p:txBody>
      </p:sp>
      <p:pic>
        <p:nvPicPr>
          <p:cNvPr id="14" name="Picture 13">
            <a:extLst>
              <a:ext uri="{FF2B5EF4-FFF2-40B4-BE49-F238E27FC236}">
                <a16:creationId xmlns:a16="http://schemas.microsoft.com/office/drawing/2014/main" id="{B64550D3-536D-4B7D-8028-8D2E553B8EE6}"/>
              </a:ext>
            </a:extLst>
          </p:cNvPr>
          <p:cNvPicPr>
            <a:picLocks noChangeAspect="1"/>
          </p:cNvPicPr>
          <p:nvPr/>
        </p:nvPicPr>
        <p:blipFill>
          <a:blip r:embed="rId5"/>
          <a:stretch>
            <a:fillRect/>
          </a:stretch>
        </p:blipFill>
        <p:spPr>
          <a:xfrm>
            <a:off x="1085850" y="4349573"/>
            <a:ext cx="6092827" cy="2143301"/>
          </a:xfrm>
          <a:prstGeom prst="rect">
            <a:avLst/>
          </a:prstGeom>
        </p:spPr>
      </p:pic>
    </p:spTree>
    <p:extLst>
      <p:ext uri="{BB962C8B-B14F-4D97-AF65-F5344CB8AC3E}">
        <p14:creationId xmlns:p14="http://schemas.microsoft.com/office/powerpoint/2010/main" val="3368650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452277-4788-4A9D-BEE6-ADC019B920C6}"/>
              </a:ext>
            </a:extLst>
          </p:cNvPr>
          <p:cNvSpPr>
            <a:spLocks noGrp="1"/>
          </p:cNvSpPr>
          <p:nvPr>
            <p:ph idx="1"/>
          </p:nvPr>
        </p:nvSpPr>
        <p:spPr>
          <a:xfrm>
            <a:off x="304801" y="171450"/>
            <a:ext cx="6953250" cy="6210300"/>
          </a:xfrm>
        </p:spPr>
        <p:txBody>
          <a:bodyPr>
            <a:normAutofit fontScale="85000" lnSpcReduction="20000"/>
          </a:bodyPr>
          <a:lstStyle/>
          <a:p>
            <a:pPr marL="0" indent="0">
              <a:buNone/>
            </a:pPr>
            <a:r>
              <a:rPr lang="en-US" b="1" u="sng" dirty="0"/>
              <a:t>Central Power Station:</a:t>
            </a:r>
          </a:p>
          <a:p>
            <a:r>
              <a:rPr lang="en-US" dirty="0"/>
              <a:t>Similar to other conventional power stations which are required to feed generated power into some national grid. </a:t>
            </a:r>
          </a:p>
          <a:p>
            <a:r>
              <a:rPr lang="en-US" dirty="0"/>
              <a:t>This type of solar power stations are designed to meet high peak daytime load only and have large generation capacity in megawatt</a:t>
            </a:r>
          </a:p>
          <a:p>
            <a:pPr marL="0" indent="0">
              <a:buNone/>
            </a:pPr>
            <a:endParaRPr lang="en-US" b="1" u="sng" dirty="0"/>
          </a:p>
          <a:p>
            <a:pPr marL="0" indent="0">
              <a:buNone/>
            </a:pPr>
            <a:endParaRPr lang="en-US" b="1" u="sng" dirty="0"/>
          </a:p>
          <a:p>
            <a:pPr marL="0" indent="0">
              <a:buNone/>
            </a:pPr>
            <a:r>
              <a:rPr lang="en-US" b="1" u="sng" dirty="0"/>
              <a:t>Stand-Alone System:</a:t>
            </a:r>
          </a:p>
          <a:p>
            <a:r>
              <a:rPr lang="en-US" dirty="0"/>
              <a:t>planned and located at the load </a:t>
            </a:r>
            <a:r>
              <a:rPr lang="en-US" dirty="0" err="1"/>
              <a:t>centre</a:t>
            </a:r>
            <a:r>
              <a:rPr lang="en-US" dirty="0"/>
              <a:t>.</a:t>
            </a:r>
          </a:p>
          <a:p>
            <a:r>
              <a:rPr lang="en-US" dirty="0"/>
              <a:t>complete electricity generation is meant to meet the electrical load of any remote area, village or installation. </a:t>
            </a:r>
          </a:p>
          <a:p>
            <a:r>
              <a:rPr lang="en-US" dirty="0"/>
              <a:t>Energy storage is essential to meet the requirement during non-sunshine hours.</a:t>
            </a:r>
          </a:p>
          <a:p>
            <a:r>
              <a:rPr lang="en-US" dirty="0"/>
              <a:t>The solar electric output in direct current is converted into alternating current and it is fed into the load. </a:t>
            </a:r>
            <a:endParaRPr lang="en-IN" dirty="0"/>
          </a:p>
        </p:txBody>
      </p:sp>
      <p:pic>
        <p:nvPicPr>
          <p:cNvPr id="5" name="Picture 4">
            <a:extLst>
              <a:ext uri="{FF2B5EF4-FFF2-40B4-BE49-F238E27FC236}">
                <a16:creationId xmlns:a16="http://schemas.microsoft.com/office/drawing/2014/main" id="{C7388D5B-61CF-4206-9935-92C21EE61092}"/>
              </a:ext>
            </a:extLst>
          </p:cNvPr>
          <p:cNvPicPr>
            <a:picLocks noChangeAspect="1"/>
          </p:cNvPicPr>
          <p:nvPr/>
        </p:nvPicPr>
        <p:blipFill>
          <a:blip r:embed="rId2"/>
          <a:stretch>
            <a:fillRect/>
          </a:stretch>
        </p:blipFill>
        <p:spPr>
          <a:xfrm>
            <a:off x="6448424" y="2119152"/>
            <a:ext cx="5438775" cy="1443198"/>
          </a:xfrm>
          <a:prstGeom prst="rect">
            <a:avLst/>
          </a:prstGeom>
        </p:spPr>
      </p:pic>
    </p:spTree>
    <p:extLst>
      <p:ext uri="{BB962C8B-B14F-4D97-AF65-F5344CB8AC3E}">
        <p14:creationId xmlns:p14="http://schemas.microsoft.com/office/powerpoint/2010/main" val="2503792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E837E-65BE-42A7-8066-203D1F444F9E}"/>
              </a:ext>
            </a:extLst>
          </p:cNvPr>
          <p:cNvSpPr>
            <a:spLocks noGrp="1"/>
          </p:cNvSpPr>
          <p:nvPr>
            <p:ph idx="1"/>
          </p:nvPr>
        </p:nvSpPr>
        <p:spPr>
          <a:xfrm>
            <a:off x="838200" y="419100"/>
            <a:ext cx="10515600" cy="6162675"/>
          </a:xfrm>
        </p:spPr>
        <p:txBody>
          <a:bodyPr>
            <a:normAutofit fontScale="92500"/>
          </a:bodyPr>
          <a:lstStyle/>
          <a:p>
            <a:pPr marL="0" indent="0">
              <a:buNone/>
            </a:pPr>
            <a:r>
              <a:rPr lang="en-US" b="1" u="sng" dirty="0"/>
              <a:t>Grid interactive solar PV system</a:t>
            </a:r>
          </a:p>
          <a:p>
            <a:r>
              <a:rPr lang="en-US" dirty="0"/>
              <a:t>the system first meets the requirement of house, village or installation and then all excess power is fed to an electric grid during sunshine hours.</a:t>
            </a:r>
          </a:p>
          <a:p>
            <a:r>
              <a:rPr lang="en-US" dirty="0"/>
              <a:t>The second advantage of this system is that during absence of insufficient sunshine, the supply of electricity is maintained from the electric grid. </a:t>
            </a:r>
          </a:p>
          <a:p>
            <a:pPr marL="0" indent="0">
              <a:buNone/>
            </a:pPr>
            <a:r>
              <a:rPr lang="en-IN" b="1" u="sng" dirty="0"/>
              <a:t>Small consumer systems</a:t>
            </a:r>
          </a:p>
          <a:p>
            <a:r>
              <a:rPr lang="en-US" dirty="0"/>
              <a:t>power requirement of low energy devices which are generally used for indoor applications, such calculators, watches and electric devices.</a:t>
            </a:r>
          </a:p>
          <a:p>
            <a:pPr marL="0" indent="0">
              <a:buNone/>
            </a:pPr>
            <a:r>
              <a:rPr lang="en-US" b="1" u="sng" dirty="0"/>
              <a:t>Hybrid solar PV system </a:t>
            </a:r>
          </a:p>
          <a:p>
            <a:r>
              <a:rPr lang="en-US" dirty="0"/>
              <a:t>provide electric power by some other means besides solar electricity.</a:t>
            </a:r>
          </a:p>
          <a:p>
            <a:r>
              <a:rPr lang="en-US" dirty="0"/>
              <a:t> It is difficult and uneconomical to provide all of the power from only solar PV system. </a:t>
            </a:r>
          </a:p>
          <a:p>
            <a:r>
              <a:rPr lang="en-US" dirty="0"/>
              <a:t>It may be more economical to meet the power requirement by some other means, such as windmills, fuel cells and diesel or petrol generators. </a:t>
            </a:r>
            <a:endParaRPr lang="en-IN" dirty="0"/>
          </a:p>
        </p:txBody>
      </p:sp>
    </p:spTree>
    <p:extLst>
      <p:ext uri="{BB962C8B-B14F-4D97-AF65-F5344CB8AC3E}">
        <p14:creationId xmlns:p14="http://schemas.microsoft.com/office/powerpoint/2010/main" val="1697617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38EC83-29EC-4970-8D5E-055CA00D59B3}"/>
              </a:ext>
            </a:extLst>
          </p:cNvPr>
          <p:cNvSpPr>
            <a:spLocks noGrp="1"/>
          </p:cNvSpPr>
          <p:nvPr>
            <p:ph type="title"/>
          </p:nvPr>
        </p:nvSpPr>
        <p:spPr>
          <a:xfrm>
            <a:off x="636586" y="90459"/>
            <a:ext cx="5783262" cy="553057"/>
          </a:xfrm>
        </p:spPr>
        <p:txBody>
          <a:bodyPr>
            <a:normAutofit fontScale="90000"/>
          </a:bodyPr>
          <a:lstStyle/>
          <a:p>
            <a:r>
              <a:rPr lang="en-US" b="1" u="sng" dirty="0"/>
              <a:t>Solar photovoltaics</a:t>
            </a:r>
            <a:endParaRPr lang="en-IN" b="1" u="sng" dirty="0"/>
          </a:p>
        </p:txBody>
      </p:sp>
      <p:sp>
        <p:nvSpPr>
          <p:cNvPr id="3" name="Content Placeholder 2">
            <a:extLst>
              <a:ext uri="{FF2B5EF4-FFF2-40B4-BE49-F238E27FC236}">
                <a16:creationId xmlns:a16="http://schemas.microsoft.com/office/drawing/2014/main" id="{C7722169-D11D-43CF-9D57-6FBCBC5D9416}"/>
              </a:ext>
            </a:extLst>
          </p:cNvPr>
          <p:cNvSpPr>
            <a:spLocks noGrp="1"/>
          </p:cNvSpPr>
          <p:nvPr>
            <p:ph idx="1"/>
          </p:nvPr>
        </p:nvSpPr>
        <p:spPr>
          <a:xfrm>
            <a:off x="636586" y="852212"/>
            <a:ext cx="6059487" cy="5638800"/>
          </a:xfrm>
        </p:spPr>
        <p:txBody>
          <a:bodyPr>
            <a:noAutofit/>
          </a:bodyPr>
          <a:lstStyle/>
          <a:p>
            <a:pPr marL="0" indent="0">
              <a:buNone/>
            </a:pPr>
            <a:r>
              <a:rPr lang="en-US" sz="2400" u="sng" dirty="0"/>
              <a:t>BULK ENERGY COVERSION BY SPV CELLS</a:t>
            </a:r>
          </a:p>
          <a:p>
            <a:r>
              <a:rPr lang="en-US" sz="2400" dirty="0"/>
              <a:t>Feasible at bright, clear areas with sun most of the year. (incident solar energy= 2600 kWh/m</a:t>
            </a:r>
            <a:r>
              <a:rPr lang="en-US" sz="2400" baseline="30000" dirty="0"/>
              <a:t>2</a:t>
            </a:r>
            <a:r>
              <a:rPr lang="en-US" sz="2400" dirty="0"/>
              <a:t> annually</a:t>
            </a:r>
          </a:p>
          <a:p>
            <a:r>
              <a:rPr lang="en-US" sz="2400" dirty="0"/>
              <a:t>SPV cells produce DC power which is max. at a particular point on I-V </a:t>
            </a:r>
            <a:r>
              <a:rPr lang="en-US" sz="2400" dirty="0" err="1"/>
              <a:t>chara</a:t>
            </a:r>
            <a:r>
              <a:rPr lang="en-US" sz="2400" dirty="0"/>
              <a:t>. 3 methods of usage:</a:t>
            </a:r>
          </a:p>
          <a:p>
            <a:pPr marL="457200" indent="-457200">
              <a:buFont typeface="+mj-lt"/>
              <a:buAutoNum type="arabicPeriod"/>
            </a:pPr>
            <a:r>
              <a:rPr lang="en-US" sz="2400" dirty="0"/>
              <a:t>Storage in batteries (small systems, reconverting equipment may be needed for end-user)</a:t>
            </a:r>
          </a:p>
          <a:p>
            <a:pPr marL="457200" indent="-457200">
              <a:buFont typeface="+mj-lt"/>
              <a:buAutoNum type="arabicPeriod"/>
            </a:pPr>
            <a:r>
              <a:rPr lang="en-US" sz="2400" dirty="0"/>
              <a:t>PV power suitably conditioned to AC form for grid-interactive use (bulk power production)</a:t>
            </a:r>
          </a:p>
          <a:p>
            <a:pPr marL="457200" indent="-457200">
              <a:buFont typeface="+mj-lt"/>
              <a:buAutoNum type="arabicPeriod"/>
            </a:pPr>
            <a:r>
              <a:rPr lang="en-US" sz="2400" dirty="0"/>
              <a:t>Combined storage and conditioned AC system</a:t>
            </a:r>
          </a:p>
          <a:p>
            <a:pPr marL="0" indent="0">
              <a:buNone/>
            </a:pPr>
            <a:endParaRPr lang="en-IN" sz="2400" dirty="0"/>
          </a:p>
        </p:txBody>
      </p:sp>
      <p:pic>
        <p:nvPicPr>
          <p:cNvPr id="6" name="Picture 5">
            <a:extLst>
              <a:ext uri="{FF2B5EF4-FFF2-40B4-BE49-F238E27FC236}">
                <a16:creationId xmlns:a16="http://schemas.microsoft.com/office/drawing/2014/main" id="{6519587C-7D22-4171-9386-724F23F3DA3A}"/>
              </a:ext>
            </a:extLst>
          </p:cNvPr>
          <p:cNvPicPr>
            <a:picLocks noChangeAspect="1"/>
          </p:cNvPicPr>
          <p:nvPr/>
        </p:nvPicPr>
        <p:blipFill>
          <a:blip r:embed="rId2"/>
          <a:stretch>
            <a:fillRect/>
          </a:stretch>
        </p:blipFill>
        <p:spPr>
          <a:xfrm rot="5400000">
            <a:off x="7589772" y="955702"/>
            <a:ext cx="3674131" cy="5134577"/>
          </a:xfrm>
          <a:prstGeom prst="rect">
            <a:avLst/>
          </a:prstGeom>
        </p:spPr>
      </p:pic>
      <p:sp>
        <p:nvSpPr>
          <p:cNvPr id="7" name="TextBox 6">
            <a:extLst>
              <a:ext uri="{FF2B5EF4-FFF2-40B4-BE49-F238E27FC236}">
                <a16:creationId xmlns:a16="http://schemas.microsoft.com/office/drawing/2014/main" id="{0BF58C0C-3691-40AC-BEAD-21C351703DE2}"/>
              </a:ext>
            </a:extLst>
          </p:cNvPr>
          <p:cNvSpPr txBox="1"/>
          <p:nvPr/>
        </p:nvSpPr>
        <p:spPr>
          <a:xfrm>
            <a:off x="7200899" y="5906237"/>
            <a:ext cx="2433636" cy="584775"/>
          </a:xfrm>
          <a:prstGeom prst="rect">
            <a:avLst/>
          </a:prstGeom>
          <a:noFill/>
        </p:spPr>
        <p:txBody>
          <a:bodyPr wrap="square" rtlCol="0">
            <a:spAutoFit/>
          </a:bodyPr>
          <a:lstStyle/>
          <a:p>
            <a:r>
              <a:rPr lang="en-US" sz="1600" dirty="0">
                <a:solidFill>
                  <a:schemeClr val="bg1"/>
                </a:solidFill>
              </a:rPr>
              <a:t>SPV system for feeding DC load with battery storage</a:t>
            </a:r>
            <a:endParaRPr lang="en-IN" sz="1600" dirty="0">
              <a:solidFill>
                <a:schemeClr val="bg1"/>
              </a:solidFill>
            </a:endParaRPr>
          </a:p>
        </p:txBody>
      </p:sp>
    </p:spTree>
    <p:extLst>
      <p:ext uri="{BB962C8B-B14F-4D97-AF65-F5344CB8AC3E}">
        <p14:creationId xmlns:p14="http://schemas.microsoft.com/office/powerpoint/2010/main" val="754978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E3E0C9-232C-45EB-9F96-8881EE3323D5}"/>
              </a:ext>
            </a:extLst>
          </p:cNvPr>
          <p:cNvSpPr>
            <a:spLocks noGrp="1"/>
          </p:cNvSpPr>
          <p:nvPr>
            <p:ph idx="1"/>
          </p:nvPr>
        </p:nvSpPr>
        <p:spPr>
          <a:xfrm>
            <a:off x="1122362" y="233362"/>
            <a:ext cx="10421938" cy="6524625"/>
          </a:xfrm>
        </p:spPr>
        <p:txBody>
          <a:bodyPr/>
          <a:lstStyle/>
          <a:p>
            <a:r>
              <a:rPr lang="en-US" dirty="0"/>
              <a:t>Mechanical tracking for orienting SPV module at 90</a:t>
            </a:r>
            <a:r>
              <a:rPr lang="en-US" baseline="30000" dirty="0"/>
              <a:t>0 </a:t>
            </a:r>
            <a:r>
              <a:rPr lang="en-US" dirty="0"/>
              <a:t>to incident radiation</a:t>
            </a:r>
          </a:p>
          <a:p>
            <a:r>
              <a:rPr lang="en-US" dirty="0"/>
              <a:t>Max. power tracking ensures that load draws max. power from SPV module.</a:t>
            </a:r>
          </a:p>
          <a:p>
            <a:r>
              <a:rPr lang="en-US" dirty="0"/>
              <a:t>DC voltage regulator provides power at rated voltage despite variations in generated voltage and power.</a:t>
            </a:r>
          </a:p>
          <a:p>
            <a:r>
              <a:rPr lang="en-US" dirty="0"/>
              <a:t>Charge controller protect battery bank from over charging and deep discharging</a:t>
            </a:r>
          </a:p>
          <a:p>
            <a:pPr marL="0" indent="0">
              <a:buNone/>
            </a:pPr>
            <a:endParaRPr lang="en-IN" baseline="30000" dirty="0"/>
          </a:p>
        </p:txBody>
      </p:sp>
    </p:spTree>
    <p:extLst>
      <p:ext uri="{BB962C8B-B14F-4D97-AF65-F5344CB8AC3E}">
        <p14:creationId xmlns:p14="http://schemas.microsoft.com/office/powerpoint/2010/main" val="2174103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0B3A79-F433-4E8E-A0BF-A8EC26AD6CA6}"/>
              </a:ext>
            </a:extLst>
          </p:cNvPr>
          <p:cNvPicPr>
            <a:picLocks noChangeAspect="1"/>
          </p:cNvPicPr>
          <p:nvPr/>
        </p:nvPicPr>
        <p:blipFill>
          <a:blip r:embed="rId2"/>
          <a:stretch>
            <a:fillRect/>
          </a:stretch>
        </p:blipFill>
        <p:spPr>
          <a:xfrm>
            <a:off x="333375" y="1819276"/>
            <a:ext cx="5647261" cy="3635424"/>
          </a:xfrm>
          <a:prstGeom prst="rect">
            <a:avLst/>
          </a:prstGeom>
        </p:spPr>
      </p:pic>
      <p:sp>
        <p:nvSpPr>
          <p:cNvPr id="5" name="TextBox 4">
            <a:extLst>
              <a:ext uri="{FF2B5EF4-FFF2-40B4-BE49-F238E27FC236}">
                <a16:creationId xmlns:a16="http://schemas.microsoft.com/office/drawing/2014/main" id="{24D8B40F-1B86-42C7-B744-643B70D31A56}"/>
              </a:ext>
            </a:extLst>
          </p:cNvPr>
          <p:cNvSpPr txBox="1"/>
          <p:nvPr/>
        </p:nvSpPr>
        <p:spPr>
          <a:xfrm>
            <a:off x="333375" y="402193"/>
            <a:ext cx="3781425" cy="461665"/>
          </a:xfrm>
          <a:prstGeom prst="rect">
            <a:avLst/>
          </a:prstGeom>
          <a:noFill/>
        </p:spPr>
        <p:txBody>
          <a:bodyPr wrap="square" rtlCol="0">
            <a:spAutoFit/>
          </a:bodyPr>
          <a:lstStyle/>
          <a:p>
            <a:r>
              <a:rPr lang="en-US" sz="2400" b="1" u="sng" dirty="0"/>
              <a:t>Grid interactive SPV system</a:t>
            </a:r>
            <a:endParaRPr lang="en-IN" sz="2400" b="1" u="sng" dirty="0"/>
          </a:p>
        </p:txBody>
      </p:sp>
      <p:sp>
        <p:nvSpPr>
          <p:cNvPr id="6" name="TextBox 5">
            <a:extLst>
              <a:ext uri="{FF2B5EF4-FFF2-40B4-BE49-F238E27FC236}">
                <a16:creationId xmlns:a16="http://schemas.microsoft.com/office/drawing/2014/main" id="{8D024B09-AFC7-4C58-A63E-E4D97FDBF71E}"/>
              </a:ext>
            </a:extLst>
          </p:cNvPr>
          <p:cNvSpPr txBox="1"/>
          <p:nvPr/>
        </p:nvSpPr>
        <p:spPr>
          <a:xfrm>
            <a:off x="6236748" y="771525"/>
            <a:ext cx="5621877" cy="5909310"/>
          </a:xfrm>
          <a:prstGeom prst="rect">
            <a:avLst/>
          </a:prstGeom>
          <a:noFill/>
        </p:spPr>
        <p:txBody>
          <a:bodyPr wrap="square" rtlCol="0">
            <a:spAutoFit/>
          </a:bodyPr>
          <a:lstStyle/>
          <a:p>
            <a:pPr marL="285750" indent="-285750">
              <a:buFont typeface="Arial" panose="020B0604020202020204" pitchFamily="34" charset="0"/>
              <a:buChar char="•"/>
            </a:pPr>
            <a:r>
              <a:rPr lang="en-US" sz="2400" dirty="0"/>
              <a:t>Solar cells  are connected in series-parallel</a:t>
            </a:r>
          </a:p>
          <a:p>
            <a:pPr marL="285750" indent="-285750">
              <a:buFont typeface="Arial" panose="020B0604020202020204" pitchFamily="34" charset="0"/>
              <a:buChar char="•"/>
            </a:pPr>
            <a:r>
              <a:rPr lang="en-US" sz="2400" dirty="0"/>
              <a:t>DC voltage has to be raised by DC-DC high frequency chopping with  an intervening inductor</a:t>
            </a:r>
          </a:p>
          <a:p>
            <a:pPr marL="285750" indent="-285750">
              <a:buFont typeface="Arial" panose="020B0604020202020204" pitchFamily="34" charset="0"/>
              <a:buChar char="•"/>
            </a:pPr>
            <a:r>
              <a:rPr lang="en-US" sz="2400" dirty="0"/>
              <a:t>Converter-Inverter (C-I) is required so that  power can flow either way depending upon  availability of solar power.</a:t>
            </a:r>
          </a:p>
          <a:p>
            <a:pPr marL="285750" indent="-285750">
              <a:buFont typeface="Arial" panose="020B0604020202020204" pitchFamily="34" charset="0"/>
              <a:buChar char="•"/>
            </a:pPr>
            <a:r>
              <a:rPr lang="en-US" sz="2400" dirty="0"/>
              <a:t>Battery via 	C-I  feeds domestic load at night if grid outage occurs.</a:t>
            </a:r>
          </a:p>
          <a:p>
            <a:pPr marL="285750" indent="-285750">
              <a:buFont typeface="Arial" panose="020B0604020202020204" pitchFamily="34" charset="0"/>
              <a:buChar char="•"/>
            </a:pPr>
            <a:r>
              <a:rPr lang="en-US" sz="2400" dirty="0"/>
              <a:t>For Bulk solar power systems, basic scheme remains similar except that  it would directly feed power into the grid and no power flow in opposite direction</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327822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D87D-55B7-4F65-A009-39690EBA0CCC}"/>
              </a:ext>
            </a:extLst>
          </p:cNvPr>
          <p:cNvSpPr>
            <a:spLocks noGrp="1"/>
          </p:cNvSpPr>
          <p:nvPr>
            <p:ph type="title"/>
          </p:nvPr>
        </p:nvSpPr>
        <p:spPr/>
        <p:txBody>
          <a:bodyPr/>
          <a:lstStyle/>
          <a:p>
            <a:r>
              <a:rPr lang="en-US" b="1" u="sng" dirty="0"/>
              <a:t>Advantages and disadvantages of PV system </a:t>
            </a:r>
            <a:endParaRPr lang="en-IN" b="1" u="sng" dirty="0"/>
          </a:p>
        </p:txBody>
      </p:sp>
      <p:pic>
        <p:nvPicPr>
          <p:cNvPr id="5" name="Content Placeholder 4">
            <a:extLst>
              <a:ext uri="{FF2B5EF4-FFF2-40B4-BE49-F238E27FC236}">
                <a16:creationId xmlns:a16="http://schemas.microsoft.com/office/drawing/2014/main" id="{036F98CC-4F58-437E-BCE9-98AD6D569D45}"/>
              </a:ext>
            </a:extLst>
          </p:cNvPr>
          <p:cNvPicPr>
            <a:picLocks noGrp="1" noChangeAspect="1"/>
          </p:cNvPicPr>
          <p:nvPr>
            <p:ph idx="1"/>
          </p:nvPr>
        </p:nvPicPr>
        <p:blipFill>
          <a:blip r:embed="rId2"/>
          <a:stretch>
            <a:fillRect/>
          </a:stretch>
        </p:blipFill>
        <p:spPr>
          <a:xfrm>
            <a:off x="1398150" y="1816728"/>
            <a:ext cx="8773812" cy="4112433"/>
          </a:xfrm>
        </p:spPr>
      </p:pic>
    </p:spTree>
    <p:extLst>
      <p:ext uri="{BB962C8B-B14F-4D97-AF65-F5344CB8AC3E}">
        <p14:creationId xmlns:p14="http://schemas.microsoft.com/office/powerpoint/2010/main" val="2349781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2EC2-F2F7-4D36-838D-2C3B4192E277}"/>
              </a:ext>
            </a:extLst>
          </p:cNvPr>
          <p:cNvSpPr>
            <a:spLocks noGrp="1"/>
          </p:cNvSpPr>
          <p:nvPr>
            <p:ph type="title"/>
          </p:nvPr>
        </p:nvSpPr>
        <p:spPr>
          <a:xfrm>
            <a:off x="1274763" y="180368"/>
            <a:ext cx="4716462" cy="553057"/>
          </a:xfrm>
        </p:spPr>
        <p:txBody>
          <a:bodyPr>
            <a:normAutofit fontScale="90000"/>
          </a:bodyPr>
          <a:lstStyle/>
          <a:p>
            <a:r>
              <a:rPr lang="en-US" b="1" u="sng" dirty="0"/>
              <a:t>Wind power</a:t>
            </a:r>
            <a:endParaRPr lang="en-IN" b="1" u="sng" dirty="0"/>
          </a:p>
        </p:txBody>
      </p:sp>
      <p:sp>
        <p:nvSpPr>
          <p:cNvPr id="3" name="Content Placeholder 2">
            <a:extLst>
              <a:ext uri="{FF2B5EF4-FFF2-40B4-BE49-F238E27FC236}">
                <a16:creationId xmlns:a16="http://schemas.microsoft.com/office/drawing/2014/main" id="{F007D1BD-9F2B-49EB-B6E9-572B2F496127}"/>
              </a:ext>
            </a:extLst>
          </p:cNvPr>
          <p:cNvSpPr>
            <a:spLocks noGrp="1"/>
          </p:cNvSpPr>
          <p:nvPr>
            <p:ph idx="1"/>
          </p:nvPr>
        </p:nvSpPr>
        <p:spPr>
          <a:xfrm>
            <a:off x="1141412" y="923926"/>
            <a:ext cx="10117138" cy="5753706"/>
          </a:xfrm>
        </p:spPr>
        <p:txBody>
          <a:bodyPr>
            <a:noAutofit/>
          </a:bodyPr>
          <a:lstStyle/>
          <a:p>
            <a:r>
              <a:rPr lang="en-US" dirty="0"/>
              <a:t>Kinetic energy available in the wind is converted to electrical energy by using rotor, gearbox, generator</a:t>
            </a:r>
          </a:p>
          <a:p>
            <a:r>
              <a:rPr lang="en-US" dirty="0"/>
              <a:t>Plentiful, inexhaustible, renewable, non-polluting</a:t>
            </a:r>
          </a:p>
          <a:p>
            <a:r>
              <a:rPr lang="en-US" dirty="0"/>
              <a:t>Non-steady and unreliable due to wide variations in speed and direction of wind</a:t>
            </a:r>
          </a:p>
          <a:p>
            <a:r>
              <a:rPr lang="en-US" dirty="0"/>
              <a:t>It is necessary to store wind energy in some form</a:t>
            </a:r>
          </a:p>
          <a:p>
            <a:r>
              <a:rPr lang="en-US" dirty="0"/>
              <a:t>Unwieldy size, high structural area, costly.</a:t>
            </a:r>
          </a:p>
          <a:p>
            <a:r>
              <a:rPr lang="en-US" dirty="0"/>
              <a:t>Varying wind speeds, result in fluctuating voltage and frequency.</a:t>
            </a:r>
          </a:p>
          <a:p>
            <a:r>
              <a:rPr lang="en-US" dirty="0"/>
              <a:t>Blade pitch control is done by sensing wind speed and automatic adjustment to regulate output is done.</a:t>
            </a:r>
          </a:p>
          <a:p>
            <a:r>
              <a:rPr lang="en-US" dirty="0"/>
              <a:t>Turning shaft can either power a pump or turn a generator. Larger blades-more wind captured-more power.</a:t>
            </a:r>
            <a:endParaRPr lang="en-IN" dirty="0"/>
          </a:p>
        </p:txBody>
      </p:sp>
    </p:spTree>
    <p:extLst>
      <p:ext uri="{BB962C8B-B14F-4D97-AF65-F5344CB8AC3E}">
        <p14:creationId xmlns:p14="http://schemas.microsoft.com/office/powerpoint/2010/main" val="2216612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80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6211E-E1F2-4607-897F-6443858366A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Blade pitch angle control </a:t>
            </a:r>
          </a:p>
        </p:txBody>
      </p:sp>
      <p:pic>
        <p:nvPicPr>
          <p:cNvPr id="4" name="WhatsApp Video 2021-12-10 at 11.34.18 AM">
            <a:hlinkClick r:id="" action="ppaction://media"/>
            <a:extLst>
              <a:ext uri="{FF2B5EF4-FFF2-40B4-BE49-F238E27FC236}">
                <a16:creationId xmlns:a16="http://schemas.microsoft.com/office/drawing/2014/main" id="{08C7A9B2-6556-4A77-A8C8-4AE6A41D509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38600" y="1005575"/>
            <a:ext cx="7839478" cy="4409705"/>
          </a:xfrm>
          <a:prstGeom prst="rect">
            <a:avLst/>
          </a:prstGeom>
        </p:spPr>
      </p:pic>
    </p:spTree>
    <p:extLst>
      <p:ext uri="{BB962C8B-B14F-4D97-AF65-F5344CB8AC3E}">
        <p14:creationId xmlns:p14="http://schemas.microsoft.com/office/powerpoint/2010/main" val="16341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06DC5-935F-479F-BF63-1C920DD5823B}"/>
              </a:ext>
            </a:extLst>
          </p:cNvPr>
          <p:cNvSpPr>
            <a:spLocks noGrp="1"/>
          </p:cNvSpPr>
          <p:nvPr>
            <p:ph type="title"/>
          </p:nvPr>
        </p:nvSpPr>
        <p:spPr>
          <a:xfrm>
            <a:off x="1265238" y="170843"/>
            <a:ext cx="9905998" cy="1478570"/>
          </a:xfrm>
        </p:spPr>
        <p:txBody>
          <a:bodyPr/>
          <a:lstStyle/>
          <a:p>
            <a:r>
              <a:rPr lang="en-IN" i="0" dirty="0">
                <a:effectLst/>
              </a:rPr>
              <a:t>Evolution of National Grid</a:t>
            </a:r>
            <a:br>
              <a:rPr lang="en-IN" b="1" i="0" dirty="0">
                <a:solidFill>
                  <a:srgbClr val="333333"/>
                </a:solidFill>
                <a:effectLst/>
                <a:latin typeface="open_sansregular"/>
              </a:rPr>
            </a:br>
            <a:endParaRPr lang="en-IN" dirty="0"/>
          </a:p>
        </p:txBody>
      </p:sp>
      <p:sp>
        <p:nvSpPr>
          <p:cNvPr id="3" name="Content Placeholder 2">
            <a:extLst>
              <a:ext uri="{FF2B5EF4-FFF2-40B4-BE49-F238E27FC236}">
                <a16:creationId xmlns:a16="http://schemas.microsoft.com/office/drawing/2014/main" id="{03BD7800-D0A3-4BB5-BA19-614FCA603E74}"/>
              </a:ext>
            </a:extLst>
          </p:cNvPr>
          <p:cNvSpPr>
            <a:spLocks noGrp="1"/>
          </p:cNvSpPr>
          <p:nvPr>
            <p:ph idx="1"/>
          </p:nvPr>
        </p:nvSpPr>
        <p:spPr>
          <a:xfrm>
            <a:off x="1141412" y="1028700"/>
            <a:ext cx="10029823" cy="5658457"/>
          </a:xfrm>
        </p:spPr>
        <p:txBody>
          <a:bodyPr/>
          <a:lstStyle/>
          <a:p>
            <a:r>
              <a:rPr lang="en-US" sz="1800" b="0" i="0" dirty="0">
                <a:effectLst/>
                <a:latin typeface="open_sansregular"/>
              </a:rPr>
              <a:t>Grid management on regional basis started in sixties.</a:t>
            </a:r>
          </a:p>
          <a:p>
            <a:r>
              <a:rPr lang="en-US" sz="1800" b="0" i="0" dirty="0">
                <a:effectLst/>
                <a:latin typeface="open_sansregular"/>
              </a:rPr>
              <a:t>State grids were inter-connected to form regional grids</a:t>
            </a:r>
          </a:p>
          <a:p>
            <a:r>
              <a:rPr lang="en-US" sz="1800" b="0" i="0" dirty="0">
                <a:effectLst/>
                <a:latin typeface="open_sansregular"/>
              </a:rPr>
              <a:t>India was demarcated into 5 regions namely Northern, Eastern, Western, North Eastern and Southern region.</a:t>
            </a:r>
          </a:p>
          <a:p>
            <a:r>
              <a:rPr lang="en-US" sz="1800" b="0" i="0" dirty="0">
                <a:effectLst/>
                <a:latin typeface="open_sansregular"/>
              </a:rPr>
              <a:t>In October 1991 North Eastern and Eastern grids were connected.</a:t>
            </a:r>
          </a:p>
          <a:p>
            <a:r>
              <a:rPr lang="en-US" sz="1800" b="0" i="0" dirty="0">
                <a:effectLst/>
                <a:latin typeface="open_sansregular"/>
              </a:rPr>
              <a:t>In March 2003 WR and ER-NER were interconnected.</a:t>
            </a:r>
          </a:p>
          <a:p>
            <a:r>
              <a:rPr lang="en-US" sz="1800" b="0" i="0" dirty="0">
                <a:effectLst/>
                <a:latin typeface="open_sansregular"/>
              </a:rPr>
              <a:t>In August 2006 North and East grids were interconnected thereby 4 regional grids Northern, Eastern, Western and North Eastern grids are synchronously connected </a:t>
            </a:r>
          </a:p>
          <a:p>
            <a:r>
              <a:rPr lang="en-US" sz="1800" b="0" i="0" dirty="0">
                <a:effectLst/>
                <a:latin typeface="open_sansregular"/>
              </a:rPr>
              <a:t>On 31st December 2013, Southern Region was connected to Central Grid in synchronous mode with the commissioning of 765kV Raichur-Solapur Transmission line.</a:t>
            </a:r>
          </a:p>
          <a:p>
            <a:r>
              <a:rPr lang="en-US" b="0" i="0" dirty="0">
                <a:solidFill>
                  <a:srgbClr val="333333"/>
                </a:solidFill>
                <a:effectLst/>
                <a:latin typeface="open_sansregular"/>
              </a:rPr>
              <a:t> </a:t>
            </a:r>
            <a:r>
              <a:rPr lang="en-US" sz="1800" b="0" i="0" dirty="0">
                <a:effectLst/>
                <a:latin typeface="open_sansregular"/>
              </a:rPr>
              <a:t>'ONE NATION'-'ONE GRID'-'ONE FREQUENCY’</a:t>
            </a:r>
          </a:p>
          <a:p>
            <a:r>
              <a:rPr lang="en-US" sz="1800" b="0" i="0" dirty="0">
                <a:effectLst/>
                <a:latin typeface="open_sansregular"/>
              </a:rPr>
              <a:t>Synchronization of all regional grids will help in optimal utilization of scarce natural resources by transfer of power from resource centric regions to load centric regions. </a:t>
            </a:r>
          </a:p>
          <a:p>
            <a:endParaRPr lang="en-US" b="0" i="0" dirty="0">
              <a:effectLst/>
              <a:latin typeface="open_sansregular"/>
            </a:endParaRPr>
          </a:p>
          <a:p>
            <a:endParaRPr lang="en-IN" dirty="0"/>
          </a:p>
        </p:txBody>
      </p:sp>
    </p:spTree>
    <p:extLst>
      <p:ext uri="{BB962C8B-B14F-4D97-AF65-F5344CB8AC3E}">
        <p14:creationId xmlns:p14="http://schemas.microsoft.com/office/powerpoint/2010/main" val="3691777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F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9EF08-7D10-4255-A075-7768A5610D9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Yawing control</a:t>
            </a:r>
          </a:p>
        </p:txBody>
      </p:sp>
      <p:pic>
        <p:nvPicPr>
          <p:cNvPr id="4" name="WhatsApp Video 2021-12-10 at 11.32.40 AM">
            <a:hlinkClick r:id="" action="ppaction://media"/>
            <a:extLst>
              <a:ext uri="{FF2B5EF4-FFF2-40B4-BE49-F238E27FC236}">
                <a16:creationId xmlns:a16="http://schemas.microsoft.com/office/drawing/2014/main" id="{28A20BC2-9CF2-49A2-8ED1-ED8CD15944F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24308" y="1021279"/>
            <a:ext cx="8085776" cy="4548248"/>
          </a:xfrm>
          <a:prstGeom prst="rect">
            <a:avLst/>
          </a:prstGeom>
        </p:spPr>
      </p:pic>
    </p:spTree>
    <p:extLst>
      <p:ext uri="{BB962C8B-B14F-4D97-AF65-F5344CB8AC3E}">
        <p14:creationId xmlns:p14="http://schemas.microsoft.com/office/powerpoint/2010/main" val="266852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57143">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CD6A-889D-4EB2-9635-342805D1B815}"/>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C24B6D89-0222-466A-9AFE-47C514403592}"/>
              </a:ext>
            </a:extLst>
          </p:cNvPr>
          <p:cNvPicPr>
            <a:picLocks noGrp="1" noChangeAspect="1"/>
          </p:cNvPicPr>
          <p:nvPr>
            <p:ph idx="1"/>
          </p:nvPr>
        </p:nvPicPr>
        <p:blipFill>
          <a:blip r:embed="rId2"/>
          <a:stretch>
            <a:fillRect/>
          </a:stretch>
        </p:blipFill>
        <p:spPr>
          <a:xfrm>
            <a:off x="3128432" y="1898650"/>
            <a:ext cx="6125633" cy="4594225"/>
          </a:xfrm>
        </p:spPr>
      </p:pic>
    </p:spTree>
    <p:extLst>
      <p:ext uri="{BB962C8B-B14F-4D97-AF65-F5344CB8AC3E}">
        <p14:creationId xmlns:p14="http://schemas.microsoft.com/office/powerpoint/2010/main" val="2357623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0A683-7FCE-45BD-AEF6-45FFF1CC90DD}"/>
              </a:ext>
            </a:extLst>
          </p:cNvPr>
          <p:cNvSpPr>
            <a:spLocks noGrp="1"/>
          </p:cNvSpPr>
          <p:nvPr>
            <p:ph type="title"/>
          </p:nvPr>
        </p:nvSpPr>
        <p:spPr>
          <a:xfrm>
            <a:off x="838200" y="365126"/>
            <a:ext cx="8867775" cy="711200"/>
          </a:xfrm>
        </p:spPr>
        <p:txBody>
          <a:bodyPr/>
          <a:lstStyle/>
          <a:p>
            <a:endParaRPr lang="en-IN" dirty="0"/>
          </a:p>
        </p:txBody>
      </p:sp>
      <p:sp>
        <p:nvSpPr>
          <p:cNvPr id="3" name="Content Placeholder 2">
            <a:extLst>
              <a:ext uri="{FF2B5EF4-FFF2-40B4-BE49-F238E27FC236}">
                <a16:creationId xmlns:a16="http://schemas.microsoft.com/office/drawing/2014/main" id="{EDAE60F6-51C4-44DF-9DF8-26074579EDCD}"/>
              </a:ext>
            </a:extLst>
          </p:cNvPr>
          <p:cNvSpPr>
            <a:spLocks noGrp="1"/>
          </p:cNvSpPr>
          <p:nvPr>
            <p:ph idx="1"/>
          </p:nvPr>
        </p:nvSpPr>
        <p:spPr>
          <a:xfrm>
            <a:off x="838200" y="1253331"/>
            <a:ext cx="10515600" cy="4351338"/>
          </a:xfrm>
        </p:spPr>
        <p:txBody>
          <a:bodyPr/>
          <a:lstStyle/>
          <a:p>
            <a:r>
              <a:rPr lang="en-US" dirty="0"/>
              <a:t>Wind turbines are classified into two general types: Horizontal axis and Vertical axis.</a:t>
            </a:r>
          </a:p>
          <a:p>
            <a:r>
              <a:rPr lang="en-US" dirty="0"/>
              <a:t>Horizontal axis type is the most common wind turbine design. </a:t>
            </a:r>
          </a:p>
          <a:p>
            <a:r>
              <a:rPr lang="en-US" dirty="0"/>
              <a:t>A tail vane is usually used to keep the blades facing into the wind.</a:t>
            </a:r>
          </a:p>
          <a:p>
            <a:pPr marL="0" indent="0">
              <a:buNone/>
            </a:pPr>
            <a:endParaRPr lang="en-IN" dirty="0"/>
          </a:p>
        </p:txBody>
      </p:sp>
      <p:pic>
        <p:nvPicPr>
          <p:cNvPr id="5" name="Picture 4">
            <a:extLst>
              <a:ext uri="{FF2B5EF4-FFF2-40B4-BE49-F238E27FC236}">
                <a16:creationId xmlns:a16="http://schemas.microsoft.com/office/drawing/2014/main" id="{A19BA5C0-5F12-4610-9531-F082AD10580C}"/>
              </a:ext>
            </a:extLst>
          </p:cNvPr>
          <p:cNvPicPr>
            <a:picLocks noChangeAspect="1"/>
          </p:cNvPicPr>
          <p:nvPr/>
        </p:nvPicPr>
        <p:blipFill>
          <a:blip r:embed="rId2"/>
          <a:stretch>
            <a:fillRect/>
          </a:stretch>
        </p:blipFill>
        <p:spPr>
          <a:xfrm>
            <a:off x="7649713" y="3238500"/>
            <a:ext cx="4112524" cy="3336408"/>
          </a:xfrm>
          <a:prstGeom prst="rect">
            <a:avLst/>
          </a:prstGeom>
        </p:spPr>
      </p:pic>
      <p:pic>
        <p:nvPicPr>
          <p:cNvPr id="7" name="Picture 6">
            <a:extLst>
              <a:ext uri="{FF2B5EF4-FFF2-40B4-BE49-F238E27FC236}">
                <a16:creationId xmlns:a16="http://schemas.microsoft.com/office/drawing/2014/main" id="{2FC61D3D-64C3-491A-93B9-711C201D6146}"/>
              </a:ext>
            </a:extLst>
          </p:cNvPr>
          <p:cNvPicPr>
            <a:picLocks noChangeAspect="1"/>
          </p:cNvPicPr>
          <p:nvPr/>
        </p:nvPicPr>
        <p:blipFill>
          <a:blip r:embed="rId3"/>
          <a:stretch>
            <a:fillRect/>
          </a:stretch>
        </p:blipFill>
        <p:spPr>
          <a:xfrm>
            <a:off x="2097776" y="3238500"/>
            <a:ext cx="4112524" cy="3453107"/>
          </a:xfrm>
          <a:prstGeom prst="rect">
            <a:avLst/>
          </a:prstGeom>
        </p:spPr>
      </p:pic>
    </p:spTree>
    <p:extLst>
      <p:ext uri="{BB962C8B-B14F-4D97-AF65-F5344CB8AC3E}">
        <p14:creationId xmlns:p14="http://schemas.microsoft.com/office/powerpoint/2010/main" val="1102211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928D-BBCE-4DA7-92E9-24098A4B056D}"/>
              </a:ext>
            </a:extLst>
          </p:cNvPr>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E0C900-EB3A-4727-A330-480A6F2DBD88}"/>
                  </a:ext>
                </a:extLst>
              </p:cNvPr>
              <p:cNvSpPr>
                <a:spLocks noGrp="1"/>
              </p:cNvSpPr>
              <p:nvPr>
                <p:ph idx="1"/>
              </p:nvPr>
            </p:nvSpPr>
            <p:spPr/>
            <p:txBody>
              <a:bodyPr/>
              <a:lstStyle/>
              <a:p>
                <a:r>
                  <a:rPr lang="en-US" dirty="0"/>
                  <a:t>The energy associated with movement of wind is the kinetic energy and is given by the following expression: </a:t>
                </a:r>
              </a:p>
              <a:p>
                <a:pPr marL="0" indent="0">
                  <a:buNone/>
                </a:pPr>
                <a:r>
                  <a:rPr lang="en-US" dirty="0"/>
                  <a:t>                                                    P=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smtClean="0">
                        <a:latin typeface="Cambria Math" panose="02040503050406030204" pitchFamily="18" charset="0"/>
                        <a:ea typeface="Cambria Math" panose="02040503050406030204" pitchFamily="18" charset="0"/>
                        <a:sym typeface="Symbol" panose="05050102010706020507" pitchFamily="18" charset="2"/>
                      </a:rPr>
                      <m:t></m:t>
                    </m:r>
                    <m:r>
                      <a:rPr lang="en-US" b="0" i="1" smtClean="0">
                        <a:latin typeface="Cambria Math" panose="02040503050406030204" pitchFamily="18" charset="0"/>
                        <a:ea typeface="Cambria Math" panose="02040503050406030204" pitchFamily="18" charset="0"/>
                        <a:sym typeface="Symbol" panose="05050102010706020507" pitchFamily="18" charset="2"/>
                      </a:rPr>
                      <m:t>𝐴𝑣</m:t>
                    </m:r>
                    <m:r>
                      <a:rPr lang="en-US" b="0" i="1" baseline="30000" smtClean="0">
                        <a:latin typeface="Cambria Math" panose="02040503050406030204" pitchFamily="18" charset="0"/>
                        <a:ea typeface="Cambria Math" panose="02040503050406030204" pitchFamily="18" charset="0"/>
                        <a:sym typeface="Symbol" panose="05050102010706020507" pitchFamily="18" charset="2"/>
                      </a:rPr>
                      <m:t>3</m:t>
                    </m:r>
                  </m:oMath>
                </a14:m>
                <a:endParaRPr lang="en-IN" baseline="30000" dirty="0"/>
              </a:p>
              <a:p>
                <a:pPr marL="0" indent="0">
                  <a:buNone/>
                </a:pPr>
                <a:r>
                  <a:rPr lang="en-US" dirty="0"/>
                  <a:t>A = Area of cross section of blade movement</a:t>
                </a:r>
              </a:p>
              <a:p>
                <a:pPr marL="0" indent="0">
                  <a:buNone/>
                </a:pPr>
                <a:r>
                  <a:rPr lang="en-US" dirty="0"/>
                  <a:t>v= Velocity of air mass in m/s</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sym typeface="Symbol" panose="05050102010706020507" pitchFamily="18" charset="2"/>
                      </a:rPr>
                      <m:t></m:t>
                    </m:r>
                  </m:oMath>
                </a14:m>
                <a:r>
                  <a:rPr lang="en-IN" dirty="0"/>
                  <a:t>= Air mass density (Kg/m</a:t>
                </a:r>
                <a:r>
                  <a:rPr lang="en-IN" baseline="30000" dirty="0"/>
                  <a:t>3</a:t>
                </a:r>
                <a:r>
                  <a:rPr lang="en-IN" dirty="0"/>
                  <a:t>)</a:t>
                </a:r>
                <a:endParaRPr lang="en-US" baseline="30000" dirty="0"/>
              </a:p>
            </p:txBody>
          </p:sp>
        </mc:Choice>
        <mc:Fallback xmlns="">
          <p:sp>
            <p:nvSpPr>
              <p:cNvPr id="3" name="Content Placeholder 2">
                <a:extLst>
                  <a:ext uri="{FF2B5EF4-FFF2-40B4-BE49-F238E27FC236}">
                    <a16:creationId xmlns:a16="http://schemas.microsoft.com/office/drawing/2014/main" id="{FBE0C900-EB3A-4727-A330-480A6F2DBD8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IN">
                    <a:noFill/>
                  </a:rPr>
                  <a:t> </a:t>
                </a:r>
              </a:p>
            </p:txBody>
          </p:sp>
        </mc:Fallback>
      </mc:AlternateContent>
    </p:spTree>
    <p:extLst>
      <p:ext uri="{BB962C8B-B14F-4D97-AF65-F5344CB8AC3E}">
        <p14:creationId xmlns:p14="http://schemas.microsoft.com/office/powerpoint/2010/main" val="1303105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3080DE-1D6D-442A-939A-F80FB8898D56}"/>
                  </a:ext>
                </a:extLst>
              </p:cNvPr>
              <p:cNvSpPr>
                <a:spLocks noGrp="1"/>
              </p:cNvSpPr>
              <p:nvPr>
                <p:ph idx="1"/>
              </p:nvPr>
            </p:nvSpPr>
            <p:spPr>
              <a:xfrm>
                <a:off x="720913" y="1196976"/>
                <a:ext cx="6915150" cy="5575299"/>
              </a:xfrm>
            </p:spPr>
            <p:txBody>
              <a:bodyPr>
                <a:noAutofit/>
              </a:bodyPr>
              <a:lstStyle/>
              <a:p>
                <a:r>
                  <a:rPr lang="en-US" dirty="0"/>
                  <a:t>At sea level, ρ = 1.2 Kg/m</a:t>
                </a:r>
                <a:r>
                  <a:rPr lang="en-US" baseline="30000" dirty="0"/>
                  <a:t>3</a:t>
                </a:r>
                <a:r>
                  <a:rPr lang="en-US" dirty="0"/>
                  <a:t>. Therefore, </a:t>
                </a:r>
              </a:p>
              <a:p>
                <a:pPr marL="0" indent="0">
                  <a:buNone/>
                </a:pPr>
                <a:r>
                  <a:rPr lang="en-US" dirty="0"/>
                  <a:t>    P=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sym typeface="Symbol" panose="05050102010706020507" pitchFamily="18" charset="2"/>
                      </a:rPr>
                      <m:t>1.2∗</m:t>
                    </m:r>
                    <m:r>
                      <a:rPr lang="en-US" b="0" i="1" smtClean="0">
                        <a:latin typeface="Cambria Math" panose="02040503050406030204" pitchFamily="18" charset="0"/>
                        <a:ea typeface="Cambria Math" panose="02040503050406030204" pitchFamily="18" charset="0"/>
                        <a:sym typeface="Symbol" panose="05050102010706020507" pitchFamily="18" charset="2"/>
                      </a:rPr>
                      <m:t>𝐴</m:t>
                    </m:r>
                    <m:r>
                      <a:rPr lang="en-US" b="0" i="1" smtClean="0">
                        <a:latin typeface="Cambria Math" panose="02040503050406030204" pitchFamily="18" charset="0"/>
                        <a:ea typeface="Cambria Math" panose="02040503050406030204" pitchFamily="18" charset="0"/>
                        <a:sym typeface="Symbol" panose="05050102010706020507" pitchFamily="18" charset="2"/>
                      </a:rPr>
                      <m:t>∗</m:t>
                    </m:r>
                    <m:r>
                      <a:rPr lang="en-US" b="0" i="1" smtClean="0">
                        <a:latin typeface="Cambria Math" panose="02040503050406030204" pitchFamily="18" charset="0"/>
                        <a:ea typeface="Cambria Math" panose="02040503050406030204" pitchFamily="18" charset="0"/>
                        <a:sym typeface="Symbol" panose="05050102010706020507" pitchFamily="18" charset="2"/>
                      </a:rPr>
                      <m:t>𝑣</m:t>
                    </m:r>
                    <m:r>
                      <a:rPr lang="en-US" b="0" i="1" baseline="30000" smtClean="0">
                        <a:latin typeface="Cambria Math" panose="02040503050406030204" pitchFamily="18" charset="0"/>
                        <a:ea typeface="Cambria Math" panose="02040503050406030204" pitchFamily="18" charset="0"/>
                        <a:sym typeface="Symbol" panose="05050102010706020507" pitchFamily="18" charset="2"/>
                      </a:rPr>
                      <m:t>3</m:t>
                    </m:r>
                  </m:oMath>
                </a14:m>
                <a:r>
                  <a:rPr lang="en-IN" dirty="0"/>
                  <a:t> </a:t>
                </a:r>
                <a:endParaRPr lang="en-IN" baseline="30000" dirty="0"/>
              </a:p>
              <a:p>
                <a:r>
                  <a:rPr lang="en-US" dirty="0"/>
                  <a:t> Power density= P/A = 0.6 </a:t>
                </a:r>
                <a14:m>
                  <m:oMath xmlns:m="http://schemas.openxmlformats.org/officeDocument/2006/math">
                    <m:r>
                      <a:rPr lang="en-US" i="1">
                        <a:latin typeface="Cambria Math" panose="02040503050406030204" pitchFamily="18" charset="0"/>
                        <a:ea typeface="Cambria Math" panose="02040503050406030204" pitchFamily="18" charset="0"/>
                        <a:sym typeface="Symbol" panose="05050102010706020507" pitchFamily="18" charset="2"/>
                      </a:rPr>
                      <m:t>∗</m:t>
                    </m:r>
                  </m:oMath>
                </a14:m>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sym typeface="Symbol" panose="05050102010706020507" pitchFamily="18" charset="2"/>
                      </a:rPr>
                      <m:t>𝑣</m:t>
                    </m:r>
                  </m:oMath>
                </a14:m>
                <a:r>
                  <a:rPr lang="en-US" baseline="30000" dirty="0"/>
                  <a:t>3</a:t>
                </a:r>
                <a:endParaRPr lang="en-US" dirty="0"/>
              </a:p>
              <a:p>
                <a:r>
                  <a:rPr lang="en-US" dirty="0"/>
                  <a:t>The theoretical maximum amount of energy in the wind that can be collected by a wind turbine's rotor is approximately 59% (</a:t>
                </a:r>
                <a:r>
                  <a:rPr lang="en-IN" dirty="0"/>
                  <a:t>Betz limit)</a:t>
                </a:r>
                <a:r>
                  <a:rPr lang="en-US" dirty="0"/>
                  <a:t>.</a:t>
                </a:r>
              </a:p>
              <a:p>
                <a:r>
                  <a:rPr lang="en-US" dirty="0"/>
                  <a:t>In practice, typical efficiency is 35% to 45%</a:t>
                </a:r>
              </a:p>
              <a:p>
                <a:r>
                  <a:rPr lang="en-US" dirty="0"/>
                  <a:t>A complete wind energy system, including rotor, transmission, generator, storage and other devices will deliver between 10%-30% of the original energy</a:t>
                </a:r>
              </a:p>
              <a:p>
                <a:endParaRPr lang="en-US" dirty="0"/>
              </a:p>
              <a:p>
                <a:endParaRPr lang="en-IN" dirty="0"/>
              </a:p>
            </p:txBody>
          </p:sp>
        </mc:Choice>
        <mc:Fallback xmlns="">
          <p:sp>
            <p:nvSpPr>
              <p:cNvPr id="3" name="Content Placeholder 2">
                <a:extLst>
                  <a:ext uri="{FF2B5EF4-FFF2-40B4-BE49-F238E27FC236}">
                    <a16:creationId xmlns:a16="http://schemas.microsoft.com/office/drawing/2014/main" id="{C33080DE-1D6D-442A-939A-F80FB8898D56}"/>
                  </a:ext>
                </a:extLst>
              </p:cNvPr>
              <p:cNvSpPr>
                <a:spLocks noGrp="1" noRot="1" noChangeAspect="1" noMove="1" noResize="1" noEditPoints="1" noAdjustHandles="1" noChangeArrowheads="1" noChangeShapeType="1" noTextEdit="1"/>
              </p:cNvSpPr>
              <p:nvPr>
                <p:ph idx="1"/>
              </p:nvPr>
            </p:nvSpPr>
            <p:spPr>
              <a:xfrm>
                <a:off x="720913" y="1196976"/>
                <a:ext cx="6915150" cy="5575299"/>
              </a:xfrm>
              <a:blipFill>
                <a:blip r:embed="rId2"/>
                <a:stretch>
                  <a:fillRect l="-1586" t="-1749" r="-969" b="-163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9A1A5EA8-97D1-4315-9F53-7AC11C66A32D}"/>
              </a:ext>
            </a:extLst>
          </p:cNvPr>
          <p:cNvPicPr>
            <a:picLocks noChangeAspect="1"/>
          </p:cNvPicPr>
          <p:nvPr/>
        </p:nvPicPr>
        <p:blipFill>
          <a:blip r:embed="rId3"/>
          <a:stretch>
            <a:fillRect/>
          </a:stretch>
        </p:blipFill>
        <p:spPr>
          <a:xfrm>
            <a:off x="8013513" y="2633511"/>
            <a:ext cx="4007037" cy="3443440"/>
          </a:xfrm>
          <a:prstGeom prst="rect">
            <a:avLst/>
          </a:prstGeom>
        </p:spPr>
      </p:pic>
    </p:spTree>
    <p:extLst>
      <p:ext uri="{BB962C8B-B14F-4D97-AF65-F5344CB8AC3E}">
        <p14:creationId xmlns:p14="http://schemas.microsoft.com/office/powerpoint/2010/main" val="2051701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0761-2D9A-4C58-A8D9-C26DA786CF4D}"/>
              </a:ext>
            </a:extLst>
          </p:cNvPr>
          <p:cNvSpPr>
            <a:spLocks noGrp="1"/>
          </p:cNvSpPr>
          <p:nvPr>
            <p:ph type="title"/>
          </p:nvPr>
        </p:nvSpPr>
        <p:spPr>
          <a:xfrm>
            <a:off x="838200" y="365125"/>
            <a:ext cx="8743950" cy="796925"/>
          </a:xfrm>
        </p:spPr>
        <p:txBody>
          <a:bodyPr/>
          <a:lstStyle/>
          <a:p>
            <a:r>
              <a:rPr lang="en-US" dirty="0"/>
              <a:t>Wind to electrical energy conversion</a:t>
            </a:r>
            <a:endParaRPr lang="en-IN" dirty="0"/>
          </a:p>
        </p:txBody>
      </p:sp>
      <p:sp>
        <p:nvSpPr>
          <p:cNvPr id="3" name="Content Placeholder 2">
            <a:extLst>
              <a:ext uri="{FF2B5EF4-FFF2-40B4-BE49-F238E27FC236}">
                <a16:creationId xmlns:a16="http://schemas.microsoft.com/office/drawing/2014/main" id="{D1B95AE8-F93B-4C23-942E-3D89FDA6B983}"/>
              </a:ext>
            </a:extLst>
          </p:cNvPr>
          <p:cNvSpPr>
            <a:spLocks noGrp="1"/>
          </p:cNvSpPr>
          <p:nvPr>
            <p:ph idx="1"/>
          </p:nvPr>
        </p:nvSpPr>
        <p:spPr>
          <a:xfrm>
            <a:off x="676275" y="1368424"/>
            <a:ext cx="10515600" cy="5299076"/>
          </a:xfrm>
        </p:spPr>
        <p:txBody>
          <a:bodyPr>
            <a:normAutofit fontScale="92500"/>
          </a:bodyPr>
          <a:lstStyle/>
          <a:p>
            <a:r>
              <a:rPr lang="en-US" dirty="0"/>
              <a:t>Choice of electrical system for an </a:t>
            </a:r>
            <a:r>
              <a:rPr lang="en-US" dirty="0" err="1"/>
              <a:t>aeroturbine</a:t>
            </a:r>
            <a:r>
              <a:rPr lang="en-US" dirty="0"/>
              <a:t> guided by three factors:</a:t>
            </a:r>
          </a:p>
          <a:p>
            <a:pPr marL="0" indent="0">
              <a:buNone/>
            </a:pPr>
            <a:r>
              <a:rPr lang="en-US" b="1" dirty="0"/>
              <a:t>Type of electrical output: </a:t>
            </a:r>
            <a:r>
              <a:rPr lang="en-US" dirty="0"/>
              <a:t>DC, variable frequency AC , constant frequency AC</a:t>
            </a:r>
          </a:p>
          <a:p>
            <a:pPr marL="0" indent="0">
              <a:buNone/>
            </a:pPr>
            <a:r>
              <a:rPr lang="en-IN" b="1" dirty="0" err="1"/>
              <a:t>Aeroturbine</a:t>
            </a:r>
            <a:r>
              <a:rPr lang="en-IN" b="1" dirty="0"/>
              <a:t> rotational speed: </a:t>
            </a:r>
            <a:r>
              <a:rPr lang="en-IN" dirty="0"/>
              <a:t>constant speed with variable blade pitch, nearly constant speed with simpler pitch changing mechanism or variable speed with fixed pitch blades</a:t>
            </a:r>
          </a:p>
          <a:p>
            <a:pPr marL="0" indent="0">
              <a:buNone/>
            </a:pPr>
            <a:r>
              <a:rPr lang="en-IN" b="1" dirty="0"/>
              <a:t>Utilization of electrical output: </a:t>
            </a:r>
            <a:r>
              <a:rPr lang="en-IN" dirty="0"/>
              <a:t>in conjunction with battery or other form of storage, interconnection with grid</a:t>
            </a:r>
          </a:p>
          <a:p>
            <a:pPr marL="0" indent="0">
              <a:buNone/>
            </a:pPr>
            <a:endParaRPr lang="en-IN" dirty="0"/>
          </a:p>
          <a:p>
            <a:r>
              <a:rPr lang="en-IN" dirty="0"/>
              <a:t>Traditionally, Constant speed constant frequency system with alternator as generating unit is favoured.</a:t>
            </a:r>
          </a:p>
          <a:p>
            <a:r>
              <a:rPr lang="en-IN" dirty="0"/>
              <a:t>With the advent of power electronics technology, it is now possible to use variable speed constant frequency systems.(VSCF)</a:t>
            </a:r>
          </a:p>
        </p:txBody>
      </p:sp>
    </p:spTree>
    <p:extLst>
      <p:ext uri="{BB962C8B-B14F-4D97-AF65-F5344CB8AC3E}">
        <p14:creationId xmlns:p14="http://schemas.microsoft.com/office/powerpoint/2010/main" val="2087020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2084-C4BE-472E-BC60-ED3507FF8A18}"/>
              </a:ext>
            </a:extLst>
          </p:cNvPr>
          <p:cNvSpPr>
            <a:spLocks noGrp="1"/>
          </p:cNvSpPr>
          <p:nvPr>
            <p:ph type="title"/>
          </p:nvPr>
        </p:nvSpPr>
        <p:spPr/>
        <p:txBody>
          <a:bodyPr/>
          <a:lstStyle/>
          <a:p>
            <a:r>
              <a:rPr lang="en-US" dirty="0"/>
              <a:t>Wind to electrical energy conversion</a:t>
            </a:r>
            <a:endParaRPr lang="en-IN" dirty="0"/>
          </a:p>
        </p:txBody>
      </p:sp>
      <p:sp>
        <p:nvSpPr>
          <p:cNvPr id="3" name="Content Placeholder 2">
            <a:extLst>
              <a:ext uri="{FF2B5EF4-FFF2-40B4-BE49-F238E27FC236}">
                <a16:creationId xmlns:a16="http://schemas.microsoft.com/office/drawing/2014/main" id="{061A40B9-F302-4021-9A0F-0ED4F5E05755}"/>
              </a:ext>
            </a:extLst>
          </p:cNvPr>
          <p:cNvSpPr>
            <a:spLocks noGrp="1"/>
          </p:cNvSpPr>
          <p:nvPr>
            <p:ph idx="1"/>
          </p:nvPr>
        </p:nvSpPr>
        <p:spPr/>
        <p:txBody>
          <a:bodyPr/>
          <a:lstStyle/>
          <a:p>
            <a:r>
              <a:rPr lang="en-US" dirty="0"/>
              <a:t>After the electrical power is generated, it needs to be transmitted to consumers by connecting it to the grid.</a:t>
            </a:r>
          </a:p>
          <a:p>
            <a:r>
              <a:rPr lang="en-US" dirty="0"/>
              <a:t>Following figure shows how the grid connection is done. It has the following sections:</a:t>
            </a:r>
            <a:endParaRPr lang="en-IN" dirty="0"/>
          </a:p>
        </p:txBody>
      </p:sp>
      <p:pic>
        <p:nvPicPr>
          <p:cNvPr id="5" name="Picture 4">
            <a:extLst>
              <a:ext uri="{FF2B5EF4-FFF2-40B4-BE49-F238E27FC236}">
                <a16:creationId xmlns:a16="http://schemas.microsoft.com/office/drawing/2014/main" id="{3989CB56-AD9B-4CCB-9680-F8977B960552}"/>
              </a:ext>
            </a:extLst>
          </p:cNvPr>
          <p:cNvPicPr>
            <a:picLocks noChangeAspect="1"/>
          </p:cNvPicPr>
          <p:nvPr/>
        </p:nvPicPr>
        <p:blipFill>
          <a:blip r:embed="rId2"/>
          <a:stretch>
            <a:fillRect/>
          </a:stretch>
        </p:blipFill>
        <p:spPr>
          <a:xfrm rot="16200000">
            <a:off x="4529138" y="1409700"/>
            <a:ext cx="2486025" cy="6858000"/>
          </a:xfrm>
          <a:prstGeom prst="rect">
            <a:avLst/>
          </a:prstGeom>
        </p:spPr>
      </p:pic>
    </p:spTree>
    <p:extLst>
      <p:ext uri="{BB962C8B-B14F-4D97-AF65-F5344CB8AC3E}">
        <p14:creationId xmlns:p14="http://schemas.microsoft.com/office/powerpoint/2010/main" val="4224965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13D8-76CC-48FC-99F8-B8B6454044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993BED-A9E4-40BC-B4EB-DF0B8625ED72}"/>
              </a:ext>
            </a:extLst>
          </p:cNvPr>
          <p:cNvSpPr>
            <a:spLocks noGrp="1"/>
          </p:cNvSpPr>
          <p:nvPr>
            <p:ph idx="1"/>
          </p:nvPr>
        </p:nvSpPr>
        <p:spPr/>
        <p:txBody>
          <a:bodyPr/>
          <a:lstStyle/>
          <a:p>
            <a:pPr marL="0" indent="0">
              <a:buNone/>
            </a:pPr>
            <a:r>
              <a:rPr lang="en-US" dirty="0"/>
              <a:t>Advantages of VSCF WES</a:t>
            </a:r>
          </a:p>
          <a:p>
            <a:pPr marL="514350" indent="-514350">
              <a:buFont typeface="+mj-lt"/>
              <a:buAutoNum type="arabicPeriod"/>
            </a:pPr>
            <a:r>
              <a:rPr lang="en-US" dirty="0"/>
              <a:t>No complex pitch changing mechanism</a:t>
            </a:r>
          </a:p>
          <a:p>
            <a:pPr marL="514350" indent="-514350">
              <a:buFont typeface="+mj-lt"/>
              <a:buAutoNum type="arabicPeriod"/>
            </a:pPr>
            <a:r>
              <a:rPr lang="en-US" dirty="0" err="1"/>
              <a:t>Aeroturbine</a:t>
            </a:r>
            <a:r>
              <a:rPr lang="en-US" dirty="0"/>
              <a:t> always operates at max. efficiency point</a:t>
            </a:r>
          </a:p>
          <a:p>
            <a:pPr marL="514350" indent="-514350">
              <a:buFont typeface="+mj-lt"/>
              <a:buAutoNum type="arabicPeriod"/>
            </a:pPr>
            <a:r>
              <a:rPr lang="en-US" dirty="0"/>
              <a:t>Extra energy in high wind speed region of speed-duration curve can be extracted</a:t>
            </a:r>
          </a:p>
          <a:p>
            <a:pPr marL="514350" indent="-514350">
              <a:buFont typeface="+mj-lt"/>
              <a:buAutoNum type="arabicPeriod"/>
            </a:pPr>
            <a:r>
              <a:rPr lang="en-US" dirty="0"/>
              <a:t>Significant reduction in aerodynamic stresses</a:t>
            </a:r>
            <a:endParaRPr lang="en-IN" dirty="0"/>
          </a:p>
        </p:txBody>
      </p:sp>
    </p:spTree>
    <p:extLst>
      <p:ext uri="{BB962C8B-B14F-4D97-AF65-F5344CB8AC3E}">
        <p14:creationId xmlns:p14="http://schemas.microsoft.com/office/powerpoint/2010/main" val="661265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7DCF-064B-4D50-97FC-206397347985}"/>
              </a:ext>
            </a:extLst>
          </p:cNvPr>
          <p:cNvSpPr>
            <a:spLocks noGrp="1"/>
          </p:cNvSpPr>
          <p:nvPr>
            <p:ph type="title"/>
          </p:nvPr>
        </p:nvSpPr>
        <p:spPr>
          <a:xfrm>
            <a:off x="838200" y="227012"/>
            <a:ext cx="11553825" cy="454025"/>
          </a:xfrm>
        </p:spPr>
        <p:txBody>
          <a:bodyPr>
            <a:normAutofit fontScale="90000"/>
          </a:bodyPr>
          <a:lstStyle/>
          <a:p>
            <a:r>
              <a:rPr lang="en-US" sz="4000" b="1" u="sng" dirty="0"/>
              <a:t>Subsystems of a horizontal axis wind turbine generator</a:t>
            </a:r>
            <a:endParaRPr lang="en-IN" sz="4000" b="1" u="sng" dirty="0"/>
          </a:p>
        </p:txBody>
      </p:sp>
      <p:sp>
        <p:nvSpPr>
          <p:cNvPr id="3" name="Content Placeholder 2">
            <a:extLst>
              <a:ext uri="{FF2B5EF4-FFF2-40B4-BE49-F238E27FC236}">
                <a16:creationId xmlns:a16="http://schemas.microsoft.com/office/drawing/2014/main" id="{A3C099ED-6D1A-4901-AC8C-E145793748DD}"/>
              </a:ext>
            </a:extLst>
          </p:cNvPr>
          <p:cNvSpPr>
            <a:spLocks noGrp="1"/>
          </p:cNvSpPr>
          <p:nvPr>
            <p:ph idx="1"/>
          </p:nvPr>
        </p:nvSpPr>
        <p:spPr>
          <a:xfrm>
            <a:off x="585787" y="838196"/>
            <a:ext cx="6196013" cy="5715004"/>
          </a:xfrm>
        </p:spPr>
        <p:txBody>
          <a:bodyPr>
            <a:normAutofit fontScale="92500" lnSpcReduction="10000"/>
          </a:bodyPr>
          <a:lstStyle/>
          <a:p>
            <a:pPr marL="0" indent="0">
              <a:buNone/>
            </a:pPr>
            <a:r>
              <a:rPr lang="en-US" dirty="0"/>
              <a:t>Various subsystems are as follows:</a:t>
            </a:r>
          </a:p>
          <a:p>
            <a:pPr>
              <a:buFont typeface="Wingdings" panose="05000000000000000000" pitchFamily="2" charset="2"/>
              <a:buChar char="Ø"/>
            </a:pPr>
            <a:r>
              <a:rPr lang="en-US" u="sng" dirty="0"/>
              <a:t>Blades: </a:t>
            </a:r>
          </a:p>
          <a:p>
            <a:r>
              <a:rPr lang="en-US" dirty="0"/>
              <a:t>lightweight, adequate strength, fabricated with aircraft industry techniques.</a:t>
            </a:r>
          </a:p>
          <a:p>
            <a:r>
              <a:rPr lang="en-US" dirty="0"/>
              <a:t>glass </a:t>
            </a:r>
            <a:r>
              <a:rPr lang="en-US" dirty="0" err="1"/>
              <a:t>fibre</a:t>
            </a:r>
            <a:r>
              <a:rPr lang="en-US" dirty="0"/>
              <a:t>, reinforced </a:t>
            </a:r>
            <a:r>
              <a:rPr lang="en-US" dirty="0" err="1"/>
              <a:t>polyester,metal</a:t>
            </a:r>
            <a:r>
              <a:rPr lang="en-US" dirty="0"/>
              <a:t> with suitable structural shape to create lift.</a:t>
            </a:r>
          </a:p>
          <a:p>
            <a:pPr>
              <a:buFont typeface="Wingdings" panose="05000000000000000000" pitchFamily="2" charset="2"/>
              <a:buChar char="Ø"/>
            </a:pPr>
            <a:r>
              <a:rPr lang="en-US" u="sng" dirty="0"/>
              <a:t>Nacelle:</a:t>
            </a:r>
          </a:p>
          <a:p>
            <a:r>
              <a:rPr lang="en-US" dirty="0"/>
              <a:t>houses generator, gear box and yawing mechanism. </a:t>
            </a:r>
          </a:p>
          <a:p>
            <a:r>
              <a:rPr lang="en-US" dirty="0"/>
              <a:t>placed at top of the tower</a:t>
            </a:r>
          </a:p>
          <a:p>
            <a:pPr>
              <a:buFont typeface="Wingdings" panose="05000000000000000000" pitchFamily="2" charset="2"/>
              <a:buChar char="Ø"/>
            </a:pPr>
            <a:r>
              <a:rPr lang="en-US" u="sng" dirty="0"/>
              <a:t>Hub</a:t>
            </a:r>
          </a:p>
          <a:p>
            <a:r>
              <a:rPr lang="en-US" dirty="0"/>
              <a:t>Central solid portion of rotor is called hub</a:t>
            </a:r>
          </a:p>
          <a:p>
            <a:r>
              <a:rPr lang="en-US" dirty="0"/>
              <a:t>Helps in the attachment of all blades and pitch angle control mechanism</a:t>
            </a:r>
          </a:p>
          <a:p>
            <a:endParaRPr lang="en-US" dirty="0"/>
          </a:p>
          <a:p>
            <a:pPr marL="514350" indent="-514350">
              <a:buFont typeface="+mj-lt"/>
              <a:buAutoNum type="arabicPeriod"/>
            </a:pPr>
            <a:endParaRPr lang="en-US"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1FCF5A69-2DF8-45B8-AC85-D182CAB79B36}"/>
              </a:ext>
            </a:extLst>
          </p:cNvPr>
          <p:cNvPicPr>
            <a:picLocks noChangeAspect="1"/>
          </p:cNvPicPr>
          <p:nvPr/>
        </p:nvPicPr>
        <p:blipFill>
          <a:blip r:embed="rId2"/>
          <a:stretch>
            <a:fillRect/>
          </a:stretch>
        </p:blipFill>
        <p:spPr>
          <a:xfrm rot="16200000">
            <a:off x="7287770" y="570353"/>
            <a:ext cx="4293483" cy="4924425"/>
          </a:xfrm>
          <a:prstGeom prst="rect">
            <a:avLst/>
          </a:prstGeom>
        </p:spPr>
      </p:pic>
    </p:spTree>
    <p:extLst>
      <p:ext uri="{BB962C8B-B14F-4D97-AF65-F5344CB8AC3E}">
        <p14:creationId xmlns:p14="http://schemas.microsoft.com/office/powerpoint/2010/main" val="38710336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ABF9A-A434-4D80-9B52-CB0228BA8E40}"/>
              </a:ext>
            </a:extLst>
          </p:cNvPr>
          <p:cNvSpPr>
            <a:spLocks noGrp="1"/>
          </p:cNvSpPr>
          <p:nvPr>
            <p:ph idx="1"/>
          </p:nvPr>
        </p:nvSpPr>
        <p:spPr>
          <a:xfrm>
            <a:off x="838200" y="895350"/>
            <a:ext cx="10725150" cy="5735638"/>
          </a:xfrm>
        </p:spPr>
        <p:txBody>
          <a:bodyPr/>
          <a:lstStyle/>
          <a:p>
            <a:pPr>
              <a:buFont typeface="Wingdings" panose="05000000000000000000" pitchFamily="2" charset="2"/>
              <a:buChar char="Ø"/>
            </a:pPr>
            <a:r>
              <a:rPr lang="en-US" u="sng" dirty="0"/>
              <a:t>Power transmission system:</a:t>
            </a:r>
          </a:p>
          <a:p>
            <a:r>
              <a:rPr lang="en-US" dirty="0"/>
              <a:t>Mechanical power generated by rotor blades is transmitted to generator through two-stage gear box.</a:t>
            </a:r>
          </a:p>
          <a:p>
            <a:r>
              <a:rPr lang="en-US" dirty="0"/>
              <a:t>Transmission shaft rotates generator with a built-in friction clutch.</a:t>
            </a:r>
          </a:p>
          <a:p>
            <a:r>
              <a:rPr lang="en-US" dirty="0"/>
              <a:t>Increases generator speed to higher values(e.g. 1500 rpm)</a:t>
            </a:r>
          </a:p>
          <a:p>
            <a:pPr>
              <a:buFont typeface="Wingdings" panose="05000000000000000000" pitchFamily="2" charset="2"/>
              <a:buChar char="Ø"/>
            </a:pPr>
            <a:r>
              <a:rPr lang="en-IN" u="sng" dirty="0"/>
              <a:t>Generator:</a:t>
            </a:r>
          </a:p>
          <a:p>
            <a:r>
              <a:rPr lang="en-IN" dirty="0"/>
              <a:t>For large WTGs used with grid connected systems: induction generators</a:t>
            </a:r>
          </a:p>
          <a:p>
            <a:r>
              <a:rPr lang="en-IN" dirty="0"/>
              <a:t>Medium capacity WTGs used to electrify villages and remote places: synchronous generators</a:t>
            </a:r>
          </a:p>
          <a:p>
            <a:r>
              <a:rPr lang="en-IN" dirty="0"/>
              <a:t>Small capacity WTGs for illumination: permanent magnet DC generators</a:t>
            </a:r>
          </a:p>
        </p:txBody>
      </p:sp>
      <p:sp>
        <p:nvSpPr>
          <p:cNvPr id="4" name="Title 1">
            <a:extLst>
              <a:ext uri="{FF2B5EF4-FFF2-40B4-BE49-F238E27FC236}">
                <a16:creationId xmlns:a16="http://schemas.microsoft.com/office/drawing/2014/main" id="{6AE71E0F-93EC-4A81-AAAB-F51D19193A67}"/>
              </a:ext>
            </a:extLst>
          </p:cNvPr>
          <p:cNvSpPr>
            <a:spLocks noGrp="1"/>
          </p:cNvSpPr>
          <p:nvPr>
            <p:ph type="title"/>
          </p:nvPr>
        </p:nvSpPr>
        <p:spPr>
          <a:xfrm>
            <a:off x="838200" y="227012"/>
            <a:ext cx="11553825" cy="454025"/>
          </a:xfrm>
        </p:spPr>
        <p:txBody>
          <a:bodyPr>
            <a:normAutofit fontScale="90000"/>
          </a:bodyPr>
          <a:lstStyle/>
          <a:p>
            <a:r>
              <a:rPr lang="en-US" sz="4000" b="1" u="sng" dirty="0"/>
              <a:t>Subsystems of a horizontal axis wind turbine generator</a:t>
            </a:r>
            <a:endParaRPr lang="en-IN" sz="4000" b="1" u="sng" dirty="0"/>
          </a:p>
        </p:txBody>
      </p:sp>
    </p:spTree>
    <p:extLst>
      <p:ext uri="{BB962C8B-B14F-4D97-AF65-F5344CB8AC3E}">
        <p14:creationId xmlns:p14="http://schemas.microsoft.com/office/powerpoint/2010/main" val="43639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C2CF6-D760-47D2-9DE4-DC951CDE97A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490A9D3-C380-4960-BB5A-21419B9778AC}"/>
              </a:ext>
            </a:extLst>
          </p:cNvPr>
          <p:cNvPicPr>
            <a:picLocks noChangeAspect="1"/>
          </p:cNvPicPr>
          <p:nvPr/>
        </p:nvPicPr>
        <p:blipFill>
          <a:blip r:embed="rId2"/>
          <a:stretch>
            <a:fillRect/>
          </a:stretch>
        </p:blipFill>
        <p:spPr>
          <a:xfrm>
            <a:off x="723900" y="1152719"/>
            <a:ext cx="10896599" cy="4790881"/>
          </a:xfrm>
          <a:prstGeom prst="rect">
            <a:avLst/>
          </a:prstGeom>
        </p:spPr>
      </p:pic>
    </p:spTree>
    <p:extLst>
      <p:ext uri="{BB962C8B-B14F-4D97-AF65-F5344CB8AC3E}">
        <p14:creationId xmlns:p14="http://schemas.microsoft.com/office/powerpoint/2010/main" val="1341972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780250-515D-4847-AEF0-57E021304388}"/>
              </a:ext>
            </a:extLst>
          </p:cNvPr>
          <p:cNvSpPr>
            <a:spLocks noGrp="1"/>
          </p:cNvSpPr>
          <p:nvPr>
            <p:ph idx="1"/>
          </p:nvPr>
        </p:nvSpPr>
        <p:spPr>
          <a:xfrm>
            <a:off x="581025" y="319087"/>
            <a:ext cx="10515600" cy="6219825"/>
          </a:xfrm>
        </p:spPr>
        <p:txBody>
          <a:bodyPr/>
          <a:lstStyle/>
          <a:p>
            <a:pPr>
              <a:buFont typeface="Wingdings" panose="05000000000000000000" pitchFamily="2" charset="2"/>
              <a:buChar char="Ø"/>
            </a:pPr>
            <a:r>
              <a:rPr lang="en-US" u="sng" dirty="0"/>
              <a:t>Yaw control:</a:t>
            </a:r>
          </a:p>
          <a:p>
            <a:r>
              <a:rPr lang="en-US" dirty="0"/>
              <a:t>Done by two yawning motors which mesh with a big-toothed wheel mounted on top of tower</a:t>
            </a:r>
          </a:p>
          <a:p>
            <a:r>
              <a:rPr lang="en-US" dirty="0"/>
              <a:t>Yaw control continuously track and keep rotor axis in wind direction.</a:t>
            </a:r>
          </a:p>
          <a:p>
            <a:pPr>
              <a:buFont typeface="Wingdings" panose="05000000000000000000" pitchFamily="2" charset="2"/>
              <a:buChar char="Ø"/>
            </a:pPr>
            <a:r>
              <a:rPr lang="en-US" u="sng" dirty="0"/>
              <a:t>Brakes:</a:t>
            </a:r>
          </a:p>
          <a:p>
            <a:r>
              <a:rPr lang="en-IN" dirty="0"/>
              <a:t>Braking of WEGs is done by full feathering</a:t>
            </a:r>
          </a:p>
          <a:p>
            <a:r>
              <a:rPr lang="en-IN" dirty="0"/>
              <a:t>Emergency STOP activates the hydraulic disc brakes fitted to high speed shaft.</a:t>
            </a:r>
          </a:p>
          <a:p>
            <a:pPr>
              <a:buFont typeface="Wingdings" panose="05000000000000000000" pitchFamily="2" charset="2"/>
              <a:buChar char="Ø"/>
            </a:pPr>
            <a:r>
              <a:rPr lang="en-IN" u="sng" dirty="0"/>
              <a:t>Controllers:</a:t>
            </a:r>
          </a:p>
          <a:p>
            <a:r>
              <a:rPr lang="en-IN" dirty="0"/>
              <a:t>WEGs are monitored and controlled by a microprocessor based control unit.</a:t>
            </a:r>
          </a:p>
          <a:p>
            <a:r>
              <a:rPr lang="en-IN" dirty="0"/>
              <a:t>A controller monitors the parameters in the nacelle besides controlling operation of the pitch system.</a:t>
            </a:r>
          </a:p>
        </p:txBody>
      </p:sp>
    </p:spTree>
    <p:extLst>
      <p:ext uri="{BB962C8B-B14F-4D97-AF65-F5344CB8AC3E}">
        <p14:creationId xmlns:p14="http://schemas.microsoft.com/office/powerpoint/2010/main" val="1871716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65E6D-1315-4AB2-9EE7-772FBCB876D0}"/>
              </a:ext>
            </a:extLst>
          </p:cNvPr>
          <p:cNvSpPr>
            <a:spLocks noGrp="1"/>
          </p:cNvSpPr>
          <p:nvPr>
            <p:ph idx="1"/>
          </p:nvPr>
        </p:nvSpPr>
        <p:spPr>
          <a:xfrm>
            <a:off x="838200" y="352425"/>
            <a:ext cx="10515600" cy="5824538"/>
          </a:xfrm>
        </p:spPr>
        <p:txBody>
          <a:bodyPr/>
          <a:lstStyle/>
          <a:p>
            <a:pPr>
              <a:buFont typeface="Wingdings" panose="05000000000000000000" pitchFamily="2" charset="2"/>
              <a:buChar char="Ø"/>
            </a:pPr>
            <a:r>
              <a:rPr lang="en-US" dirty="0"/>
              <a:t>Tower</a:t>
            </a:r>
          </a:p>
          <a:p>
            <a:r>
              <a:rPr lang="en-US" dirty="0"/>
              <a:t>Modern WTGs are installed on tubular towers and lattice towers</a:t>
            </a:r>
          </a:p>
          <a:p>
            <a:r>
              <a:rPr lang="en-US" dirty="0"/>
              <a:t>Height of tower is decided based on designed value of wind speed and dimensions of rotor</a:t>
            </a:r>
          </a:p>
          <a:p>
            <a:r>
              <a:rPr lang="en-US" dirty="0"/>
              <a:t>Higher the turbine capacity, large the rotor</a:t>
            </a:r>
            <a:endParaRPr lang="en-IN" dirty="0"/>
          </a:p>
        </p:txBody>
      </p:sp>
      <p:pic>
        <p:nvPicPr>
          <p:cNvPr id="5" name="Picture 4">
            <a:extLst>
              <a:ext uri="{FF2B5EF4-FFF2-40B4-BE49-F238E27FC236}">
                <a16:creationId xmlns:a16="http://schemas.microsoft.com/office/drawing/2014/main" id="{066DD6A7-29E0-4D9D-BD86-D96970171AE4}"/>
              </a:ext>
            </a:extLst>
          </p:cNvPr>
          <p:cNvPicPr>
            <a:picLocks noChangeAspect="1"/>
          </p:cNvPicPr>
          <p:nvPr/>
        </p:nvPicPr>
        <p:blipFill>
          <a:blip r:embed="rId2"/>
          <a:stretch>
            <a:fillRect/>
          </a:stretch>
        </p:blipFill>
        <p:spPr>
          <a:xfrm>
            <a:off x="628650" y="3109912"/>
            <a:ext cx="5561439" cy="3395663"/>
          </a:xfrm>
          <a:prstGeom prst="rect">
            <a:avLst/>
          </a:prstGeom>
        </p:spPr>
      </p:pic>
      <p:pic>
        <p:nvPicPr>
          <p:cNvPr id="7" name="Picture 6">
            <a:extLst>
              <a:ext uri="{FF2B5EF4-FFF2-40B4-BE49-F238E27FC236}">
                <a16:creationId xmlns:a16="http://schemas.microsoft.com/office/drawing/2014/main" id="{CCAE2B4E-B6E5-4E81-BB1D-97066ED2B525}"/>
              </a:ext>
            </a:extLst>
          </p:cNvPr>
          <p:cNvPicPr>
            <a:picLocks noChangeAspect="1"/>
          </p:cNvPicPr>
          <p:nvPr/>
        </p:nvPicPr>
        <p:blipFill>
          <a:blip r:embed="rId3"/>
          <a:stretch>
            <a:fillRect/>
          </a:stretch>
        </p:blipFill>
        <p:spPr>
          <a:xfrm>
            <a:off x="6486462" y="3095449"/>
            <a:ext cx="5162613" cy="3410125"/>
          </a:xfrm>
          <a:prstGeom prst="rect">
            <a:avLst/>
          </a:prstGeom>
        </p:spPr>
      </p:pic>
    </p:spTree>
    <p:extLst>
      <p:ext uri="{BB962C8B-B14F-4D97-AF65-F5344CB8AC3E}">
        <p14:creationId xmlns:p14="http://schemas.microsoft.com/office/powerpoint/2010/main" val="15240459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FB438B-A618-4B5A-8ADF-E826E17530AD}"/>
              </a:ext>
            </a:extLst>
          </p:cNvPr>
          <p:cNvSpPr>
            <a:spLocks noGrp="1"/>
          </p:cNvSpPr>
          <p:nvPr>
            <p:ph idx="1"/>
          </p:nvPr>
        </p:nvSpPr>
        <p:spPr>
          <a:xfrm>
            <a:off x="352425" y="501650"/>
            <a:ext cx="10515600" cy="6527800"/>
          </a:xfrm>
        </p:spPr>
        <p:txBody>
          <a:bodyPr/>
          <a:lstStyle/>
          <a:p>
            <a:pPr marL="0" indent="0">
              <a:buNone/>
            </a:pPr>
            <a:r>
              <a:rPr lang="en-US" b="1" u="sng" dirty="0"/>
              <a:t>Merits</a:t>
            </a:r>
          </a:p>
          <a:p>
            <a:pPr marL="571500" indent="-571500">
              <a:buAutoNum type="romanLcParenBoth"/>
            </a:pPr>
            <a:r>
              <a:rPr lang="en-US" dirty="0"/>
              <a:t>It is available free of cost in nature.</a:t>
            </a:r>
          </a:p>
          <a:p>
            <a:pPr marL="571500" indent="-571500">
              <a:buAutoNum type="romanLcParenBoth"/>
            </a:pPr>
            <a:r>
              <a:rPr lang="en-US" dirty="0"/>
              <a:t> It is non-polluting</a:t>
            </a:r>
          </a:p>
          <a:p>
            <a:pPr marL="571500" indent="-571500">
              <a:buAutoNum type="romanLcParenBoth"/>
            </a:pPr>
            <a:r>
              <a:rPr lang="en-US" dirty="0"/>
              <a:t> It is non-depleting</a:t>
            </a:r>
          </a:p>
          <a:p>
            <a:pPr marL="571500" indent="-571500">
              <a:buAutoNum type="romanLcParenBoth"/>
            </a:pPr>
            <a:r>
              <a:rPr lang="en-US" dirty="0"/>
              <a:t> It can run a generator or a water pump.</a:t>
            </a:r>
          </a:p>
          <a:p>
            <a:pPr marL="0" indent="0">
              <a:buNone/>
            </a:pPr>
            <a:r>
              <a:rPr lang="en-US" b="1" u="sng" dirty="0"/>
              <a:t>Demerits</a:t>
            </a:r>
          </a:p>
          <a:p>
            <a:pPr marL="0" indent="0">
              <a:buNone/>
            </a:pPr>
            <a:r>
              <a:rPr lang="en-US" dirty="0"/>
              <a:t>(</a:t>
            </a:r>
            <a:r>
              <a:rPr lang="en-US" dirty="0" err="1"/>
              <a:t>i</a:t>
            </a:r>
            <a:r>
              <a:rPr lang="en-US" dirty="0"/>
              <a:t>)  It is available in small amount, depending on wind speed. It is fluctuating type and depends on wind speed.</a:t>
            </a:r>
          </a:p>
          <a:p>
            <a:pPr marL="0" indent="0">
              <a:buNone/>
            </a:pPr>
            <a:r>
              <a:rPr lang="en-US" dirty="0"/>
              <a:t>(ii) It is suitable where wind speed is sufficiently high (coastal area).</a:t>
            </a:r>
          </a:p>
          <a:p>
            <a:pPr marL="0" indent="0">
              <a:buNone/>
            </a:pPr>
            <a:r>
              <a:rPr lang="en-US" dirty="0"/>
              <a:t>(iii) The size of wind farm has to be large.</a:t>
            </a:r>
          </a:p>
          <a:p>
            <a:pPr marL="0" indent="0">
              <a:buNone/>
            </a:pPr>
            <a:r>
              <a:rPr lang="en-US" dirty="0"/>
              <a:t>(iv) The wind direction keeps on changing. </a:t>
            </a:r>
          </a:p>
          <a:p>
            <a:pPr marL="0" indent="0">
              <a:buNone/>
            </a:pPr>
            <a:r>
              <a:rPr lang="en-US" dirty="0"/>
              <a:t>(v) Maintenance cost of windmills is high.</a:t>
            </a:r>
          </a:p>
          <a:p>
            <a:pPr marL="571500" indent="-571500">
              <a:buAutoNum type="romanLcParenBoth"/>
            </a:pPr>
            <a:endParaRPr lang="en-US" dirty="0"/>
          </a:p>
          <a:p>
            <a:pPr marL="571500" indent="-571500">
              <a:buAutoNum type="romanLcParenBoth"/>
            </a:pPr>
            <a:endParaRPr lang="en-IN" dirty="0"/>
          </a:p>
        </p:txBody>
      </p:sp>
    </p:spTree>
    <p:extLst>
      <p:ext uri="{BB962C8B-B14F-4D97-AF65-F5344CB8AC3E}">
        <p14:creationId xmlns:p14="http://schemas.microsoft.com/office/powerpoint/2010/main" val="2174028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6217E-3C2A-447F-848E-CB1A4818BD6F}"/>
              </a:ext>
            </a:extLst>
          </p:cNvPr>
          <p:cNvSpPr>
            <a:spLocks noGrp="1"/>
          </p:cNvSpPr>
          <p:nvPr>
            <p:ph type="title"/>
          </p:nvPr>
        </p:nvSpPr>
        <p:spPr>
          <a:xfrm>
            <a:off x="838200" y="174626"/>
            <a:ext cx="3343275" cy="577850"/>
          </a:xfrm>
        </p:spPr>
        <p:txBody>
          <a:bodyPr>
            <a:normAutofit fontScale="90000"/>
          </a:bodyPr>
          <a:lstStyle/>
          <a:p>
            <a:r>
              <a:rPr lang="en-US" b="1" u="sng" dirty="0"/>
              <a:t>Energy storage</a:t>
            </a:r>
            <a:endParaRPr lang="en-IN" b="1" u="sng" dirty="0"/>
          </a:p>
        </p:txBody>
      </p:sp>
      <p:sp>
        <p:nvSpPr>
          <p:cNvPr id="3" name="Content Placeholder 2">
            <a:extLst>
              <a:ext uri="{FF2B5EF4-FFF2-40B4-BE49-F238E27FC236}">
                <a16:creationId xmlns:a16="http://schemas.microsoft.com/office/drawing/2014/main" id="{B5D9C08A-2FF4-4D5B-AA46-5B779A8E761D}"/>
              </a:ext>
            </a:extLst>
          </p:cNvPr>
          <p:cNvSpPr>
            <a:spLocks noGrp="1"/>
          </p:cNvSpPr>
          <p:nvPr>
            <p:ph idx="1"/>
          </p:nvPr>
        </p:nvSpPr>
        <p:spPr>
          <a:xfrm>
            <a:off x="838200" y="863599"/>
            <a:ext cx="10515600" cy="5718176"/>
          </a:xfrm>
        </p:spPr>
        <p:txBody>
          <a:bodyPr>
            <a:noAutofit/>
          </a:bodyPr>
          <a:lstStyle/>
          <a:p>
            <a:r>
              <a:rPr lang="en-US" dirty="0"/>
              <a:t>If storage devices are not available: generated electricity must be constantly transmitted and utilized.</a:t>
            </a:r>
          </a:p>
          <a:p>
            <a:r>
              <a:rPr lang="en-US" dirty="0"/>
              <a:t>Large scale storage of energy which can be quickly converted to electrical form, help to handle fast changing loads.</a:t>
            </a:r>
          </a:p>
          <a:p>
            <a:r>
              <a:rPr lang="en-US" dirty="0"/>
              <a:t>Common storage methods:</a:t>
            </a:r>
          </a:p>
          <a:p>
            <a:pPr>
              <a:buFont typeface="Wingdings" panose="05000000000000000000" pitchFamily="2" charset="2"/>
              <a:buChar char="Ø"/>
            </a:pPr>
            <a:r>
              <a:rPr lang="en-US" dirty="0"/>
              <a:t>Pumped storage</a:t>
            </a:r>
          </a:p>
          <a:p>
            <a:pPr>
              <a:buFont typeface="Wingdings" panose="05000000000000000000" pitchFamily="2" charset="2"/>
              <a:buChar char="Ø"/>
            </a:pPr>
            <a:r>
              <a:rPr lang="en-US" dirty="0"/>
              <a:t>Compressed air storage</a:t>
            </a:r>
          </a:p>
          <a:p>
            <a:pPr>
              <a:buFont typeface="Wingdings" panose="05000000000000000000" pitchFamily="2" charset="2"/>
              <a:buChar char="Ø"/>
            </a:pPr>
            <a:r>
              <a:rPr lang="en-US" dirty="0"/>
              <a:t>Heat storage</a:t>
            </a:r>
          </a:p>
          <a:p>
            <a:pPr>
              <a:buFont typeface="Wingdings" panose="05000000000000000000" pitchFamily="2" charset="2"/>
              <a:buChar char="Ø"/>
            </a:pPr>
            <a:r>
              <a:rPr lang="en-US" dirty="0"/>
              <a:t>Hydrogen gas storage</a:t>
            </a:r>
          </a:p>
          <a:p>
            <a:pPr>
              <a:buFont typeface="Wingdings" panose="05000000000000000000" pitchFamily="2" charset="2"/>
              <a:buChar char="Ø"/>
            </a:pPr>
            <a:r>
              <a:rPr lang="en-US" dirty="0"/>
              <a:t>Batteries</a:t>
            </a:r>
          </a:p>
          <a:p>
            <a:pPr>
              <a:buFont typeface="Wingdings" panose="05000000000000000000" pitchFamily="2" charset="2"/>
              <a:buChar char="Ø"/>
            </a:pPr>
            <a:r>
              <a:rPr lang="en-US" dirty="0"/>
              <a:t>Flywheels</a:t>
            </a:r>
          </a:p>
          <a:p>
            <a:pPr>
              <a:buFont typeface="Wingdings" panose="05000000000000000000" pitchFamily="2" charset="2"/>
              <a:buChar char="Ø"/>
            </a:pPr>
            <a:r>
              <a:rPr lang="en-US" dirty="0"/>
              <a:t>Capacitors</a:t>
            </a:r>
          </a:p>
          <a:p>
            <a:pPr marL="0" indent="0">
              <a:buNone/>
            </a:pPr>
            <a:endParaRPr lang="en-IN" dirty="0"/>
          </a:p>
        </p:txBody>
      </p:sp>
    </p:spTree>
    <p:extLst>
      <p:ext uri="{BB962C8B-B14F-4D97-AF65-F5344CB8AC3E}">
        <p14:creationId xmlns:p14="http://schemas.microsoft.com/office/powerpoint/2010/main" val="18188323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07F6A2-5480-462F-A2C2-CC51741313ED}"/>
              </a:ext>
            </a:extLst>
          </p:cNvPr>
          <p:cNvSpPr>
            <a:spLocks noGrp="1"/>
          </p:cNvSpPr>
          <p:nvPr>
            <p:ph idx="1"/>
          </p:nvPr>
        </p:nvSpPr>
        <p:spPr>
          <a:xfrm>
            <a:off x="581025" y="504824"/>
            <a:ext cx="10772775" cy="5838825"/>
          </a:xfrm>
        </p:spPr>
        <p:txBody>
          <a:bodyPr/>
          <a:lstStyle/>
          <a:p>
            <a:pPr>
              <a:buFont typeface="Wingdings" panose="05000000000000000000" pitchFamily="2" charset="2"/>
              <a:buChar char="Ø"/>
            </a:pPr>
            <a:r>
              <a:rPr lang="en-US" b="1" u="sng" dirty="0"/>
              <a:t>Pumped storage scheme</a:t>
            </a:r>
          </a:p>
          <a:p>
            <a:r>
              <a:rPr lang="en-US" dirty="0"/>
              <a:t>Consists of upper and lower reservoirs and reversible turbine-generator set, which can also be used as motor-pump set</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41847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2D7291-74E7-493A-8BE4-3D2A45872ABD}"/>
              </a:ext>
            </a:extLst>
          </p:cNvPr>
          <p:cNvSpPr>
            <a:spLocks noGrp="1"/>
          </p:cNvSpPr>
          <p:nvPr>
            <p:ph idx="1"/>
          </p:nvPr>
        </p:nvSpPr>
        <p:spPr>
          <a:xfrm>
            <a:off x="576262" y="542925"/>
            <a:ext cx="11039475" cy="6315075"/>
          </a:xfrm>
        </p:spPr>
        <p:txBody>
          <a:bodyPr/>
          <a:lstStyle/>
          <a:p>
            <a:r>
              <a:rPr lang="en-US" dirty="0"/>
              <a:t>Used in places where sufficient hydrogeneration is not available.</a:t>
            </a:r>
          </a:p>
          <a:p>
            <a:r>
              <a:rPr lang="en-US" dirty="0"/>
              <a:t>Peak load handling capability</a:t>
            </a:r>
          </a:p>
          <a:p>
            <a:r>
              <a:rPr lang="en-US" dirty="0"/>
              <a:t>Pumped storage acts as conventional hydroelectric plant during peak load periods when production is highest. </a:t>
            </a:r>
          </a:p>
          <a:p>
            <a:r>
              <a:rPr lang="en-US" dirty="0"/>
              <a:t>During peak, turbine is driven by water from upper reservoir</a:t>
            </a:r>
          </a:p>
          <a:p>
            <a:r>
              <a:rPr lang="en-US" dirty="0"/>
              <a:t>During light load, water in  lower reservoir pumped back to upper.</a:t>
            </a:r>
          </a:p>
          <a:p>
            <a:r>
              <a:rPr lang="en-US" dirty="0"/>
              <a:t>Generator change to synchronous motor mode, drives turbine and act as pump.</a:t>
            </a:r>
          </a:p>
          <a:p>
            <a:r>
              <a:rPr lang="en-US" dirty="0"/>
              <a:t>Motoring mode: power supplied by main power grid</a:t>
            </a:r>
          </a:p>
          <a:p>
            <a:r>
              <a:rPr lang="en-US" dirty="0"/>
              <a:t>Analogous to battery charging</a:t>
            </a:r>
          </a:p>
          <a:p>
            <a:r>
              <a:rPr lang="en-US" dirty="0"/>
              <a:t>Pumped storage plant shaves the peak and fills the trough of load demand curve.</a:t>
            </a:r>
          </a:p>
          <a:p>
            <a:endParaRPr lang="en-US" dirty="0"/>
          </a:p>
          <a:p>
            <a:endParaRPr lang="en-IN" dirty="0"/>
          </a:p>
        </p:txBody>
      </p:sp>
    </p:spTree>
    <p:extLst>
      <p:ext uri="{BB962C8B-B14F-4D97-AF65-F5344CB8AC3E}">
        <p14:creationId xmlns:p14="http://schemas.microsoft.com/office/powerpoint/2010/main" val="19975460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20DB-1C4F-4E3C-A85F-EE8E68EA22E6}"/>
              </a:ext>
            </a:extLst>
          </p:cNvPr>
          <p:cNvSpPr>
            <a:spLocks noGrp="1"/>
          </p:cNvSpPr>
          <p:nvPr>
            <p:ph type="title"/>
          </p:nvPr>
        </p:nvSpPr>
        <p:spPr>
          <a:xfrm>
            <a:off x="838200" y="365125"/>
            <a:ext cx="5915025" cy="758825"/>
          </a:xfrm>
        </p:spPr>
        <p:txBody>
          <a:bodyPr/>
          <a:lstStyle/>
          <a:p>
            <a:r>
              <a:rPr lang="en-US" b="1" u="sng" dirty="0"/>
              <a:t>Compressed air storage</a:t>
            </a:r>
            <a:endParaRPr lang="en-IN" b="1" u="sng" dirty="0"/>
          </a:p>
        </p:txBody>
      </p:sp>
      <p:sp>
        <p:nvSpPr>
          <p:cNvPr id="4" name="Content Placeholder 3">
            <a:extLst>
              <a:ext uri="{FF2B5EF4-FFF2-40B4-BE49-F238E27FC236}">
                <a16:creationId xmlns:a16="http://schemas.microsoft.com/office/drawing/2014/main" id="{9251112D-C386-4433-904A-B74A8E99538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58391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8B17B3-F28C-4E2A-832E-D689A1D14C2F}"/>
              </a:ext>
            </a:extLst>
          </p:cNvPr>
          <p:cNvSpPr>
            <a:spLocks noGrp="1"/>
          </p:cNvSpPr>
          <p:nvPr>
            <p:ph idx="1"/>
          </p:nvPr>
        </p:nvSpPr>
        <p:spPr>
          <a:xfrm>
            <a:off x="838200" y="742949"/>
            <a:ext cx="10972800" cy="6048375"/>
          </a:xfrm>
        </p:spPr>
        <p:txBody>
          <a:bodyPr>
            <a:normAutofit/>
          </a:bodyPr>
          <a:lstStyle/>
          <a:p>
            <a:pPr algn="l"/>
            <a:r>
              <a:rPr lang="en-US" b="0" i="0" dirty="0">
                <a:solidFill>
                  <a:srgbClr val="000000"/>
                </a:solidFill>
                <a:effectLst/>
                <a:latin typeface="ff2"/>
              </a:rPr>
              <a:t>CAES decouples the  compression and expansion cycle of a conventional gas turbine and stores the energy in the form of the elastic potential energy of CA.</a:t>
            </a:r>
          </a:p>
          <a:p>
            <a:pPr algn="l"/>
            <a:r>
              <a:rPr lang="en-US" b="0" i="0" dirty="0">
                <a:solidFill>
                  <a:srgbClr val="000000"/>
                </a:solidFill>
                <a:effectLst/>
                <a:latin typeface="ff2"/>
              </a:rPr>
              <a:t>In low  demand period, energy is stored by compressing air in an air tight space</a:t>
            </a:r>
            <a:endParaRPr lang="en-US" dirty="0"/>
          </a:p>
          <a:p>
            <a:r>
              <a:rPr lang="en-US" dirty="0"/>
              <a:t>Compressed air can be stored in natural underground caverns/old mines</a:t>
            </a:r>
          </a:p>
          <a:p>
            <a:r>
              <a:rPr lang="en-US" dirty="0"/>
              <a:t>Energy stored equals volume of air multiplied by pressure.</a:t>
            </a:r>
          </a:p>
          <a:p>
            <a:r>
              <a:rPr lang="en-US" dirty="0"/>
              <a:t>At time of need, compressed air is mixed with gas fuel (or pass high pressure air through a heating system)  to run turbine</a:t>
            </a:r>
          </a:p>
          <a:p>
            <a:r>
              <a:rPr lang="en-US" b="0" i="0" dirty="0">
                <a:solidFill>
                  <a:srgbClr val="000000"/>
                </a:solidFill>
                <a:effectLst/>
                <a:latin typeface="ff2"/>
              </a:rPr>
              <a:t>And the turbine is connected to a generator to produce electricity</a:t>
            </a:r>
            <a:endParaRPr lang="en-US" dirty="0"/>
          </a:p>
          <a:p>
            <a:r>
              <a:rPr lang="en-US" dirty="0"/>
              <a:t>Disadvantage: much of energy used in compressing air appears in form of heat and get wasted.</a:t>
            </a:r>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
        <p:nvSpPr>
          <p:cNvPr id="4" name="Title 1">
            <a:extLst>
              <a:ext uri="{FF2B5EF4-FFF2-40B4-BE49-F238E27FC236}">
                <a16:creationId xmlns:a16="http://schemas.microsoft.com/office/drawing/2014/main" id="{11420B51-47AF-467C-8C52-FFBFDE28A9A3}"/>
              </a:ext>
            </a:extLst>
          </p:cNvPr>
          <p:cNvSpPr>
            <a:spLocks noGrp="1"/>
          </p:cNvSpPr>
          <p:nvPr>
            <p:ph type="title"/>
          </p:nvPr>
        </p:nvSpPr>
        <p:spPr>
          <a:xfrm>
            <a:off x="742950" y="0"/>
            <a:ext cx="7019925" cy="596900"/>
          </a:xfrm>
        </p:spPr>
        <p:txBody>
          <a:bodyPr>
            <a:normAutofit fontScale="90000"/>
          </a:bodyPr>
          <a:lstStyle/>
          <a:p>
            <a:r>
              <a:rPr lang="en-US" b="1" u="sng" dirty="0"/>
              <a:t>Compressed air energy storage</a:t>
            </a:r>
            <a:endParaRPr lang="en-IN" b="1" u="sng" dirty="0"/>
          </a:p>
        </p:txBody>
      </p:sp>
    </p:spTree>
    <p:extLst>
      <p:ext uri="{BB962C8B-B14F-4D97-AF65-F5344CB8AC3E}">
        <p14:creationId xmlns:p14="http://schemas.microsoft.com/office/powerpoint/2010/main" val="4036016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273B6DE-404F-43ED-8631-6B0BA92120A8}"/>
              </a:ext>
            </a:extLst>
          </p:cNvPr>
          <p:cNvPicPr>
            <a:picLocks noGrp="1" noChangeAspect="1"/>
          </p:cNvPicPr>
          <p:nvPr>
            <p:ph idx="1"/>
          </p:nvPr>
        </p:nvPicPr>
        <p:blipFill>
          <a:blip r:embed="rId2"/>
          <a:stretch>
            <a:fillRect/>
          </a:stretch>
        </p:blipFill>
        <p:spPr>
          <a:xfrm rot="16200000">
            <a:off x="4549943" y="142740"/>
            <a:ext cx="3420912" cy="6624459"/>
          </a:xfrm>
          <a:prstGeom prst="rect">
            <a:avLst/>
          </a:prstGeom>
        </p:spPr>
      </p:pic>
      <p:sp>
        <p:nvSpPr>
          <p:cNvPr id="5" name="Title 1">
            <a:extLst>
              <a:ext uri="{FF2B5EF4-FFF2-40B4-BE49-F238E27FC236}">
                <a16:creationId xmlns:a16="http://schemas.microsoft.com/office/drawing/2014/main" id="{2C8E47EA-4B24-4071-A733-FF28C0C2FA53}"/>
              </a:ext>
            </a:extLst>
          </p:cNvPr>
          <p:cNvSpPr>
            <a:spLocks noGrp="1"/>
          </p:cNvSpPr>
          <p:nvPr>
            <p:ph type="title"/>
          </p:nvPr>
        </p:nvSpPr>
        <p:spPr>
          <a:xfrm>
            <a:off x="1031708" y="259883"/>
            <a:ext cx="7019925" cy="596900"/>
          </a:xfrm>
        </p:spPr>
        <p:txBody>
          <a:bodyPr>
            <a:normAutofit fontScale="90000"/>
          </a:bodyPr>
          <a:lstStyle/>
          <a:p>
            <a:r>
              <a:rPr lang="en-US" b="1" u="sng" dirty="0"/>
              <a:t>Compressed air energy storage</a:t>
            </a:r>
            <a:endParaRPr lang="en-IN" b="1" u="sng" dirty="0"/>
          </a:p>
        </p:txBody>
      </p:sp>
    </p:spTree>
    <p:extLst>
      <p:ext uri="{BB962C8B-B14F-4D97-AF65-F5344CB8AC3E}">
        <p14:creationId xmlns:p14="http://schemas.microsoft.com/office/powerpoint/2010/main" val="3148905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B389-BAB9-4E70-B9B8-A25899915539}"/>
              </a:ext>
            </a:extLst>
          </p:cNvPr>
          <p:cNvSpPr>
            <a:spLocks noGrp="1"/>
          </p:cNvSpPr>
          <p:nvPr>
            <p:ph type="title"/>
          </p:nvPr>
        </p:nvSpPr>
        <p:spPr>
          <a:xfrm>
            <a:off x="838200" y="134120"/>
            <a:ext cx="4600074" cy="847658"/>
          </a:xfrm>
        </p:spPr>
        <p:txBody>
          <a:bodyPr/>
          <a:lstStyle/>
          <a:p>
            <a:r>
              <a:rPr lang="en-US" b="1" u="sng" dirty="0"/>
              <a:t>Heat storage</a:t>
            </a:r>
            <a:endParaRPr lang="en-IN" b="1" u="sng" dirty="0"/>
          </a:p>
        </p:txBody>
      </p:sp>
      <p:sp>
        <p:nvSpPr>
          <p:cNvPr id="6" name="Rectangle 6">
            <a:extLst>
              <a:ext uri="{FF2B5EF4-FFF2-40B4-BE49-F238E27FC236}">
                <a16:creationId xmlns:a16="http://schemas.microsoft.com/office/drawing/2014/main" id="{489BFACE-5EC2-4595-8706-12BC4EBF80AF}"/>
              </a:ext>
            </a:extLst>
          </p:cNvPr>
          <p:cNvSpPr>
            <a:spLocks noGrp="1" noChangeArrowheads="1"/>
          </p:cNvSpPr>
          <p:nvPr>
            <p:ph idx="1"/>
          </p:nvPr>
        </p:nvSpPr>
        <p:spPr bwMode="auto">
          <a:xfrm>
            <a:off x="523374" y="981778"/>
            <a:ext cx="1114525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Thermal Energy Grid Storage (TEGS) involves  storing excess electricity as heat until it is needed back on the grid. </a:t>
            </a:r>
          </a:p>
          <a:p>
            <a:pPr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latin typeface="Arial Unicode MS"/>
              <a:cs typeface="Calibri" panose="020F050202020403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The projected cost is also similar to pumped hydroelectric storage, but without geographic constraints.</a:t>
            </a:r>
          </a:p>
          <a:p>
            <a:pPr marL="0" indent="0" eaLnBrk="0" fontAlgn="base" hangingPunct="0">
              <a:lnSpc>
                <a:spcPct val="100000"/>
              </a:lnSpc>
              <a:spcBef>
                <a:spcPct val="0"/>
              </a:spcBef>
              <a:spcAft>
                <a:spcPct val="0"/>
              </a:spcAft>
              <a:buNone/>
            </a:pPr>
            <a:endParaRPr lang="en-US" altLang="en-US" sz="4800" dirty="0">
              <a:latin typeface="Arial" panose="020B0604020202020204" pitchFamily="34" charset="0"/>
              <a:cs typeface="Calibri" panose="020F050202020403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Here, excess electricity (for example, solar power in the middle of the day) is converted to heat using resistance heaters. </a:t>
            </a:r>
          </a:p>
          <a:p>
            <a:pPr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latin typeface="Arial Unicode MS"/>
              <a:cs typeface="Calibri" panose="020F050202020403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This heat is stored in a storage medium at high temperature to preserve its </a:t>
            </a:r>
            <a:b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b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usefulness</a:t>
            </a: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latin typeface="Arial Unicode MS"/>
              <a:cs typeface="Calibri" panose="020F050202020403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Then, when more electricity is needed (at night) the storage medium is used to run a heat engine that generate electricity</a:t>
            </a:r>
          </a:p>
        </p:txBody>
      </p:sp>
    </p:spTree>
    <p:extLst>
      <p:ext uri="{BB962C8B-B14F-4D97-AF65-F5344CB8AC3E}">
        <p14:creationId xmlns:p14="http://schemas.microsoft.com/office/powerpoint/2010/main" val="3747369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6823C-F3DB-4618-8B1B-924C90B3399F}"/>
              </a:ext>
            </a:extLst>
          </p:cNvPr>
          <p:cNvSpPr>
            <a:spLocks noGrp="1"/>
          </p:cNvSpPr>
          <p:nvPr>
            <p:ph type="title"/>
          </p:nvPr>
        </p:nvSpPr>
        <p:spPr>
          <a:xfrm>
            <a:off x="1312863" y="208943"/>
            <a:ext cx="9905998" cy="876907"/>
          </a:xfrm>
        </p:spPr>
        <p:txBody>
          <a:bodyPr/>
          <a:lstStyle/>
          <a:p>
            <a:r>
              <a:rPr lang="en-IN" i="0" dirty="0">
                <a:effectLst/>
              </a:rPr>
              <a:t>Evolution of National Grid</a:t>
            </a:r>
            <a:endParaRPr lang="en-IN" dirty="0"/>
          </a:p>
        </p:txBody>
      </p:sp>
      <p:pic>
        <p:nvPicPr>
          <p:cNvPr id="5" name="Content Placeholder 4">
            <a:extLst>
              <a:ext uri="{FF2B5EF4-FFF2-40B4-BE49-F238E27FC236}">
                <a16:creationId xmlns:a16="http://schemas.microsoft.com/office/drawing/2014/main" id="{8F0D2AED-7D74-4F34-8E06-0EB45C500F0F}"/>
              </a:ext>
            </a:extLst>
          </p:cNvPr>
          <p:cNvPicPr>
            <a:picLocks noGrp="1" noChangeAspect="1"/>
          </p:cNvPicPr>
          <p:nvPr>
            <p:ph idx="1"/>
          </p:nvPr>
        </p:nvPicPr>
        <p:blipFill>
          <a:blip r:embed="rId2"/>
          <a:stretch>
            <a:fillRect/>
          </a:stretch>
        </p:blipFill>
        <p:spPr>
          <a:xfrm>
            <a:off x="3686176" y="1162050"/>
            <a:ext cx="4991100" cy="5410808"/>
          </a:xfrm>
        </p:spPr>
      </p:pic>
    </p:spTree>
    <p:extLst>
      <p:ext uri="{BB962C8B-B14F-4D97-AF65-F5344CB8AC3E}">
        <p14:creationId xmlns:p14="http://schemas.microsoft.com/office/powerpoint/2010/main" val="40606554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494E512-CA4A-4735-B87C-855587D40CCF}"/>
              </a:ext>
            </a:extLst>
          </p:cNvPr>
          <p:cNvSpPr>
            <a:spLocks noGrp="1" noChangeArrowheads="1"/>
          </p:cNvSpPr>
          <p:nvPr>
            <p:ph idx="1"/>
          </p:nvPr>
        </p:nvSpPr>
        <p:spPr bwMode="auto">
          <a:xfrm>
            <a:off x="632059" y="291178"/>
            <a:ext cx="10721741" cy="723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The heating elements glow and radiate heat to the storage medium or heat transfer fluid</a:t>
            </a: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latin typeface="Arial Unicode MS"/>
              <a:cs typeface="Calibri" panose="020F0502020204030204" pitchFamily="34" charset="0"/>
            </a:endParaRPr>
          </a:p>
          <a:p>
            <a:pPr eaLnBrk="0" fontAlgn="base" hangingPunct="0">
              <a:lnSpc>
                <a:spcPct val="100000"/>
              </a:lnSpc>
              <a:spcBef>
                <a:spcPct val="0"/>
              </a:spcBef>
              <a:spcAft>
                <a:spcPct val="0"/>
              </a:spcAft>
            </a:pPr>
            <a:r>
              <a:rPr lang="en-US" altLang="en-US" sz="2400" dirty="0">
                <a:latin typeface="Arial Unicode MS"/>
                <a:cs typeface="Calibri" panose="020F0502020204030204" pitchFamily="34" charset="0"/>
              </a:rPr>
              <a:t>T</a:t>
            </a: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he fluid/medium is transported from the cold tank, through the heater where it is raised to a high temperature</a:t>
            </a:r>
            <a:r>
              <a:rPr lang="en-US" altLang="en-US" sz="2400" dirty="0">
                <a:latin typeface="Arial Unicode MS"/>
                <a:cs typeface="Calibri" panose="020F0502020204030204" pitchFamily="34" charset="0"/>
              </a:rPr>
              <a:t> </a:t>
            </a: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in the hot tank</a:t>
            </a: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latin typeface="Arial Unicode MS"/>
              <a:cs typeface="Calibri" panose="020F050202020403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The hot fluid is then stored in a refractory, insulated tank</a:t>
            </a: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latin typeface="Arial Unicode MS"/>
              <a:cs typeface="Calibri" panose="020F050202020403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Since surface area controls the heat loss, a large tank naturally looses heat more slowly, as a fraction of its capacity </a:t>
            </a: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latin typeface="Arial Unicode MS"/>
              <a:cs typeface="Calibri" panose="020F050202020403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When electricity is needed, the storage fluid is pumped out of the hot tank and through a heat engine</a:t>
            </a: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latin typeface="Arial Unicode MS"/>
              <a:cs typeface="Calibri" panose="020F050202020403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The most widely used heat engines are turbines, such as the steam turbines used in conventional power plants. </a:t>
            </a:r>
            <a:r>
              <a:rPr lang="en-US" altLang="en-US" sz="2400" dirty="0">
                <a:latin typeface="Arial Unicode MS"/>
                <a:cs typeface="Calibri" panose="020F0502020204030204" pitchFamily="34" charset="0"/>
              </a:rPr>
              <a:t>M</a:t>
            </a:r>
            <a:r>
              <a:rPr kumimoji="0" lang="en-US" altLang="en-US" sz="2400" b="0" i="0" u="none" strike="noStrike" cap="none" normalizeH="0" baseline="0" dirty="0">
                <a:ln>
                  <a:noFill/>
                </a:ln>
                <a:solidFill>
                  <a:schemeClr val="tx1"/>
                </a:solidFill>
                <a:effectLst/>
                <a:latin typeface="Arial Unicode MS"/>
                <a:cs typeface="Calibri" panose="020F0502020204030204" pitchFamily="34" charset="0"/>
              </a:rPr>
              <a:t>ulti-junction photovoltaic (MPV) system are also used.</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9367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FCC4-C0B8-4766-A452-C06F32B517ED}"/>
              </a:ext>
            </a:extLst>
          </p:cNvPr>
          <p:cNvSpPr>
            <a:spLocks noGrp="1"/>
          </p:cNvSpPr>
          <p:nvPr>
            <p:ph type="title"/>
          </p:nvPr>
        </p:nvSpPr>
        <p:spPr>
          <a:xfrm>
            <a:off x="385813" y="172619"/>
            <a:ext cx="10515600" cy="1325563"/>
          </a:xfrm>
        </p:spPr>
        <p:txBody>
          <a:bodyPr>
            <a:normAutofit/>
          </a:bodyPr>
          <a:lstStyle/>
          <a:p>
            <a:r>
              <a:rPr lang="en-IN" sz="3200" b="1" i="0" u="sng" strike="noStrike" baseline="0" dirty="0">
                <a:latin typeface="Arial Unicode MS"/>
              </a:rPr>
              <a:t>Battery Storage</a:t>
            </a:r>
            <a:endParaRPr lang="en-IN" sz="6600" b="1" u="sng" dirty="0">
              <a:latin typeface="Arial Unicode MS"/>
            </a:endParaRPr>
          </a:p>
        </p:txBody>
      </p:sp>
      <p:sp>
        <p:nvSpPr>
          <p:cNvPr id="3" name="Content Placeholder 2">
            <a:extLst>
              <a:ext uri="{FF2B5EF4-FFF2-40B4-BE49-F238E27FC236}">
                <a16:creationId xmlns:a16="http://schemas.microsoft.com/office/drawing/2014/main" id="{F718A350-F5D4-4A06-9259-4119D384BDEC}"/>
              </a:ext>
            </a:extLst>
          </p:cNvPr>
          <p:cNvSpPr>
            <a:spLocks noGrp="1"/>
          </p:cNvSpPr>
          <p:nvPr>
            <p:ph idx="1"/>
          </p:nvPr>
        </p:nvSpPr>
        <p:spPr>
          <a:xfrm>
            <a:off x="239808" y="1299411"/>
            <a:ext cx="8719687" cy="5558589"/>
          </a:xfrm>
        </p:spPr>
        <p:txBody>
          <a:bodyPr>
            <a:normAutofit/>
          </a:bodyPr>
          <a:lstStyle/>
          <a:p>
            <a:pPr algn="l"/>
            <a:r>
              <a:rPr lang="en-US" sz="2400" b="0" i="0" u="none" strike="noStrike" baseline="0" dirty="0">
                <a:latin typeface="Arial Unicode MS"/>
              </a:rPr>
              <a:t>Batteries produce electricity by causing a chemical reaction in the presence of an </a:t>
            </a:r>
            <a:r>
              <a:rPr lang="en-IN" sz="2400" b="0" i="0" u="none" strike="noStrike" baseline="0" dirty="0">
                <a:latin typeface="Arial Unicode MS"/>
              </a:rPr>
              <a:t>electrolyte</a:t>
            </a:r>
          </a:p>
          <a:p>
            <a:pPr algn="l"/>
            <a:r>
              <a:rPr lang="en-IN" sz="2400" dirty="0">
                <a:latin typeface="Arial Unicode MS"/>
              </a:rPr>
              <a:t>B</a:t>
            </a:r>
            <a:r>
              <a:rPr lang="en-IN" sz="2400" b="0" i="0" u="none" strike="noStrike" baseline="0" dirty="0">
                <a:latin typeface="Arial Unicode MS"/>
              </a:rPr>
              <a:t>atteries are stacked, to </a:t>
            </a:r>
            <a:r>
              <a:rPr lang="en-US" sz="2400" b="0" i="0" u="none" strike="noStrike" baseline="0" dirty="0">
                <a:latin typeface="Arial Unicode MS"/>
              </a:rPr>
              <a:t>produce modules with higher voltages</a:t>
            </a:r>
          </a:p>
          <a:p>
            <a:pPr algn="l"/>
            <a:r>
              <a:rPr lang="en-IN" sz="2400" b="0" i="0" u="none" strike="noStrike" baseline="0" dirty="0">
                <a:latin typeface="Arial Unicode MS"/>
              </a:rPr>
              <a:t>Batteries </a:t>
            </a:r>
            <a:r>
              <a:rPr lang="en-US" sz="2400" b="0" i="0" u="none" strike="noStrike" baseline="0" dirty="0">
                <a:latin typeface="Arial Unicode MS"/>
              </a:rPr>
              <a:t>store energy by having electric flow  through them in the opposite direction, forcing ions in the other direction</a:t>
            </a:r>
          </a:p>
          <a:p>
            <a:pPr algn="l"/>
            <a:r>
              <a:rPr lang="en-US" sz="2400" b="0" i="0" u="none" strike="noStrike" baseline="0" dirty="0">
                <a:latin typeface="Arial Unicode MS"/>
              </a:rPr>
              <a:t>Cycling and lifetime are a major concern for battery application to distributed generators.</a:t>
            </a:r>
          </a:p>
          <a:p>
            <a:pPr algn="l"/>
            <a:r>
              <a:rPr lang="en-US" sz="2400" b="0" i="0" u="none" strike="noStrike" baseline="0" dirty="0">
                <a:latin typeface="Arial Unicode MS"/>
              </a:rPr>
              <a:t>Lead-acid batteries are by far the most popular and widely used type of battery, using lead as the plates and an acid as the electrolyte.</a:t>
            </a:r>
          </a:p>
          <a:p>
            <a:pPr algn="l"/>
            <a:r>
              <a:rPr lang="en-US" sz="2400" b="0" i="0" u="none" strike="noStrike" baseline="0" dirty="0">
                <a:latin typeface="Arial Unicode MS"/>
              </a:rPr>
              <a:t>Nickel-metal hydride batteries are a promising commercial technology due to their higher</a:t>
            </a:r>
            <a:r>
              <a:rPr lang="en-US" sz="2400" dirty="0">
                <a:latin typeface="Arial Unicode MS"/>
              </a:rPr>
              <a:t> </a:t>
            </a:r>
            <a:r>
              <a:rPr lang="en-IN" sz="2400" b="0" i="0" u="none" strike="noStrike" baseline="0" dirty="0">
                <a:latin typeface="Arial Unicode MS"/>
              </a:rPr>
              <a:t>energy density</a:t>
            </a:r>
            <a:endParaRPr lang="en-IN" sz="2400" dirty="0">
              <a:latin typeface="Arial Unicode MS"/>
            </a:endParaRPr>
          </a:p>
        </p:txBody>
      </p:sp>
      <p:pic>
        <p:nvPicPr>
          <p:cNvPr id="5" name="Picture 4">
            <a:extLst>
              <a:ext uri="{FF2B5EF4-FFF2-40B4-BE49-F238E27FC236}">
                <a16:creationId xmlns:a16="http://schemas.microsoft.com/office/drawing/2014/main" id="{558AE7FF-EF08-45AF-A738-DA578FBAE548}"/>
              </a:ext>
            </a:extLst>
          </p:cNvPr>
          <p:cNvPicPr>
            <a:picLocks noChangeAspect="1"/>
          </p:cNvPicPr>
          <p:nvPr/>
        </p:nvPicPr>
        <p:blipFill>
          <a:blip r:embed="rId2"/>
          <a:stretch>
            <a:fillRect/>
          </a:stretch>
        </p:blipFill>
        <p:spPr>
          <a:xfrm>
            <a:off x="8688863" y="3004457"/>
            <a:ext cx="3485643" cy="2323761"/>
          </a:xfrm>
          <a:prstGeom prst="rect">
            <a:avLst/>
          </a:prstGeom>
        </p:spPr>
      </p:pic>
    </p:spTree>
    <p:extLst>
      <p:ext uri="{BB962C8B-B14F-4D97-AF65-F5344CB8AC3E}">
        <p14:creationId xmlns:p14="http://schemas.microsoft.com/office/powerpoint/2010/main" val="22705822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006AF-939F-41EF-A95F-A73F634402DF}"/>
              </a:ext>
            </a:extLst>
          </p:cNvPr>
          <p:cNvSpPr>
            <a:spLocks noGrp="1"/>
          </p:cNvSpPr>
          <p:nvPr>
            <p:ph idx="1"/>
          </p:nvPr>
        </p:nvSpPr>
        <p:spPr>
          <a:xfrm>
            <a:off x="553191" y="639176"/>
            <a:ext cx="11353801" cy="5579647"/>
          </a:xfrm>
        </p:spPr>
        <p:txBody>
          <a:bodyPr>
            <a:normAutofit fontScale="92500" lnSpcReduction="10000"/>
          </a:bodyPr>
          <a:lstStyle/>
          <a:p>
            <a:pPr algn="l"/>
            <a:r>
              <a:rPr lang="en-IN" b="0" i="0" u="none" strike="noStrike" baseline="0" dirty="0"/>
              <a:t>Lithium-ion batteries</a:t>
            </a:r>
            <a:r>
              <a:rPr lang="en-US" b="0" i="0" u="none" strike="noStrike" baseline="0" dirty="0"/>
              <a:t> are normally targeted at small </a:t>
            </a:r>
            <a:r>
              <a:rPr lang="en-IN" b="0" i="0" u="none" strike="noStrike" baseline="0" dirty="0"/>
              <a:t>applications. (rocking chair battery technology)</a:t>
            </a:r>
          </a:p>
          <a:p>
            <a:pPr algn="l"/>
            <a:r>
              <a:rPr lang="en-US" b="0" i="0" u="none" strike="noStrike" baseline="0" dirty="0"/>
              <a:t>Reversible fuel cells are a type of battery, (in the sense that they store energy chemically).</a:t>
            </a:r>
            <a:r>
              <a:rPr lang="en-US" dirty="0"/>
              <a:t> </a:t>
            </a:r>
            <a:r>
              <a:rPr lang="en-US" b="0" i="0" u="none" strike="noStrike" baseline="0" dirty="0"/>
              <a:t>They use electricity to produce hydrogen and oxygen from water (through electrolysis) </a:t>
            </a:r>
            <a:r>
              <a:rPr lang="en-IN" b="0" i="0" u="none" strike="noStrike" baseline="0" dirty="0"/>
              <a:t>for storage.</a:t>
            </a:r>
          </a:p>
          <a:p>
            <a:pPr algn="l"/>
            <a:endParaRPr lang="en-IN" dirty="0"/>
          </a:p>
          <a:p>
            <a:pPr marL="0" indent="0" algn="l">
              <a:buNone/>
            </a:pPr>
            <a:r>
              <a:rPr lang="en-US" sz="3600" b="1" i="0" u="sng" strike="noStrike" baseline="0" dirty="0"/>
              <a:t>Superconducting Magnetic Energy Storage (SMES)</a:t>
            </a:r>
          </a:p>
          <a:p>
            <a:pPr algn="l"/>
            <a:r>
              <a:rPr lang="en-US" b="0" i="0" u="none" strike="noStrike" baseline="0" dirty="0"/>
              <a:t>SMES systems store energy in a superconducting magnetic coil immersed in a very cold liquid such as liquid helium, contained in a highly insulated thermal bottle.</a:t>
            </a:r>
          </a:p>
          <a:p>
            <a:pPr algn="l"/>
            <a:r>
              <a:rPr lang="en-US" b="0" i="0" u="none" strike="noStrike" baseline="0" dirty="0"/>
              <a:t>Power is stored in a SMES by impressing a circulating DC electric current in the coil </a:t>
            </a:r>
            <a:r>
              <a:rPr lang="en-IN" b="0" i="0" u="none" strike="noStrike" baseline="0" dirty="0"/>
              <a:t>magnetically and </a:t>
            </a:r>
            <a:r>
              <a:rPr lang="en-US" b="0" i="0" u="none" strike="noStrike" baseline="0" dirty="0"/>
              <a:t>withdrawn through reversal of the </a:t>
            </a:r>
            <a:r>
              <a:rPr lang="en-IN" b="0" i="0" u="none" strike="noStrike" baseline="0" dirty="0"/>
              <a:t>process.</a:t>
            </a:r>
          </a:p>
          <a:p>
            <a:pPr algn="l"/>
            <a:r>
              <a:rPr lang="en-US" b="0" i="0" u="none" strike="noStrike" baseline="0" dirty="0"/>
              <a:t>SMES is a very expensive way to store power</a:t>
            </a:r>
            <a:endParaRPr lang="en-IN" sz="3200" dirty="0"/>
          </a:p>
        </p:txBody>
      </p:sp>
    </p:spTree>
    <p:extLst>
      <p:ext uri="{BB962C8B-B14F-4D97-AF65-F5344CB8AC3E}">
        <p14:creationId xmlns:p14="http://schemas.microsoft.com/office/powerpoint/2010/main" val="29823855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03BA-D5FC-420E-AC88-38CDD75C162E}"/>
              </a:ext>
            </a:extLst>
          </p:cNvPr>
          <p:cNvSpPr>
            <a:spLocks noGrp="1"/>
          </p:cNvSpPr>
          <p:nvPr>
            <p:ph type="title"/>
          </p:nvPr>
        </p:nvSpPr>
        <p:spPr>
          <a:xfrm>
            <a:off x="6321410" y="459966"/>
            <a:ext cx="5034783" cy="1325563"/>
          </a:xfrm>
        </p:spPr>
        <p:txBody>
          <a:bodyPr>
            <a:normAutofit/>
          </a:bodyPr>
          <a:lstStyle/>
          <a:p>
            <a:r>
              <a:rPr lang="en-IN" b="1" u="sng" dirty="0"/>
              <a:t>Fuel cells</a:t>
            </a:r>
          </a:p>
        </p:txBody>
      </p:sp>
      <p:sp>
        <p:nvSpPr>
          <p:cNvPr id="12" name="Freeform: Shape 11">
            <a:extLst>
              <a:ext uri="{FF2B5EF4-FFF2-40B4-BE49-F238E27FC236}">
                <a16:creationId xmlns:a16="http://schemas.microsoft.com/office/drawing/2014/main" id="{DCFD1A13-2B88-47B7-AAE9-AD6F3296E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5CE4102-C93A-420A-98A7-5A7DD0C5C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6ABCB489-73EE-499A-A0AB-959108EC299B}"/>
              </a:ext>
            </a:extLst>
          </p:cNvPr>
          <p:cNvPicPr>
            <a:picLocks noChangeAspect="1"/>
          </p:cNvPicPr>
          <p:nvPr/>
        </p:nvPicPr>
        <p:blipFill>
          <a:blip r:embed="rId2"/>
          <a:stretch>
            <a:fillRect/>
          </a:stretch>
        </p:blipFill>
        <p:spPr>
          <a:xfrm rot="16200000">
            <a:off x="1692379" y="-642570"/>
            <a:ext cx="2330975" cy="4856199"/>
          </a:xfrm>
          <a:prstGeom prst="rect">
            <a:avLst/>
          </a:prstGeom>
        </p:spPr>
      </p:pic>
      <p:pic>
        <p:nvPicPr>
          <p:cNvPr id="7" name="Picture 6">
            <a:extLst>
              <a:ext uri="{FF2B5EF4-FFF2-40B4-BE49-F238E27FC236}">
                <a16:creationId xmlns:a16="http://schemas.microsoft.com/office/drawing/2014/main" id="{A3CA41E2-E1BD-4D40-A80D-2ABA9B1A61D8}"/>
              </a:ext>
            </a:extLst>
          </p:cNvPr>
          <p:cNvPicPr>
            <a:picLocks noChangeAspect="1"/>
          </p:cNvPicPr>
          <p:nvPr/>
        </p:nvPicPr>
        <p:blipFill>
          <a:blip r:embed="rId3"/>
          <a:stretch>
            <a:fillRect/>
          </a:stretch>
        </p:blipFill>
        <p:spPr>
          <a:xfrm>
            <a:off x="429768" y="3471531"/>
            <a:ext cx="3272130" cy="2323213"/>
          </a:xfrm>
          <a:prstGeom prst="rect">
            <a:avLst/>
          </a:prstGeom>
        </p:spPr>
      </p:pic>
      <p:sp>
        <p:nvSpPr>
          <p:cNvPr id="3" name="Content Placeholder 2">
            <a:extLst>
              <a:ext uri="{FF2B5EF4-FFF2-40B4-BE49-F238E27FC236}">
                <a16:creationId xmlns:a16="http://schemas.microsoft.com/office/drawing/2014/main" id="{84D88089-0C6B-4C56-8F40-993995E2DC9F}"/>
              </a:ext>
            </a:extLst>
          </p:cNvPr>
          <p:cNvSpPr>
            <a:spLocks noGrp="1"/>
          </p:cNvSpPr>
          <p:nvPr>
            <p:ph idx="1"/>
          </p:nvPr>
        </p:nvSpPr>
        <p:spPr>
          <a:xfrm>
            <a:off x="6172782" y="1706880"/>
            <a:ext cx="5589449" cy="4988560"/>
          </a:xfrm>
        </p:spPr>
        <p:txBody>
          <a:bodyPr anchor="t">
            <a:normAutofit/>
          </a:bodyPr>
          <a:lstStyle/>
          <a:p>
            <a:r>
              <a:rPr lang="en-IN" sz="2400" dirty="0"/>
              <a:t>Converts chemical energy to electrical energy by electrochemical reaction with no intermediate combustion cycle</a:t>
            </a:r>
          </a:p>
          <a:p>
            <a:r>
              <a:rPr lang="en-IN" sz="2400" dirty="0"/>
              <a:t>One electrode continuously supplied with fuel (H</a:t>
            </a:r>
            <a:r>
              <a:rPr lang="en-IN" sz="2400" baseline="-25000" dirty="0"/>
              <a:t>2</a:t>
            </a:r>
            <a:r>
              <a:rPr lang="en-IN" sz="2400" dirty="0"/>
              <a:t>) and the other with an oxidant (usually oxygen). </a:t>
            </a:r>
          </a:p>
          <a:p>
            <a:r>
              <a:rPr lang="en-IN" sz="2400" dirty="0"/>
              <a:t>The fuel diffuses through porous metal electrode (Ni)</a:t>
            </a:r>
          </a:p>
          <a:p>
            <a:r>
              <a:rPr lang="en-IN" sz="2400" dirty="0"/>
              <a:t>Electrode has catalyst deposited around the pores, aids absorption of H</a:t>
            </a:r>
            <a:r>
              <a:rPr lang="en-IN" sz="2400" baseline="-25000" dirty="0"/>
              <a:t>2 </a:t>
            </a:r>
            <a:r>
              <a:rPr lang="en-IN" sz="2400" dirty="0"/>
              <a:t>on its surface</a:t>
            </a:r>
          </a:p>
          <a:p>
            <a:r>
              <a:rPr lang="en-IN" sz="2400" dirty="0"/>
              <a:t>Electrolyte-concentrated phosphoric acid</a:t>
            </a:r>
          </a:p>
          <a:p>
            <a:endParaRPr lang="en-IN" sz="2400" dirty="0"/>
          </a:p>
          <a:p>
            <a:endParaRPr lang="en-IN" sz="1700" dirty="0"/>
          </a:p>
        </p:txBody>
      </p:sp>
    </p:spTree>
    <p:extLst>
      <p:ext uri="{BB962C8B-B14F-4D97-AF65-F5344CB8AC3E}">
        <p14:creationId xmlns:p14="http://schemas.microsoft.com/office/powerpoint/2010/main" val="3838669083"/>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4E83-A881-4443-BACA-BF2B5F6DE0F5}"/>
              </a:ext>
            </a:extLst>
          </p:cNvPr>
          <p:cNvSpPr>
            <a:spLocks noGrp="1"/>
          </p:cNvSpPr>
          <p:nvPr>
            <p:ph type="title"/>
          </p:nvPr>
        </p:nvSpPr>
        <p:spPr>
          <a:xfrm>
            <a:off x="838200" y="239997"/>
            <a:ext cx="5418221" cy="635902"/>
          </a:xfrm>
        </p:spPr>
        <p:txBody>
          <a:bodyPr>
            <a:normAutofit fontScale="90000"/>
          </a:bodyPr>
          <a:lstStyle/>
          <a:p>
            <a:r>
              <a:rPr lang="en-IN" b="1" u="sng" dirty="0"/>
              <a:t>Capacitor energy storage</a:t>
            </a:r>
          </a:p>
        </p:txBody>
      </p:sp>
      <p:sp>
        <p:nvSpPr>
          <p:cNvPr id="3" name="Content Placeholder 2">
            <a:extLst>
              <a:ext uri="{FF2B5EF4-FFF2-40B4-BE49-F238E27FC236}">
                <a16:creationId xmlns:a16="http://schemas.microsoft.com/office/drawing/2014/main" id="{67BC2397-79E9-45D1-A517-FD9496EC4900}"/>
              </a:ext>
            </a:extLst>
          </p:cNvPr>
          <p:cNvSpPr>
            <a:spLocks noGrp="1"/>
          </p:cNvSpPr>
          <p:nvPr>
            <p:ph idx="1"/>
          </p:nvPr>
        </p:nvSpPr>
        <p:spPr>
          <a:xfrm>
            <a:off x="838199" y="1126156"/>
            <a:ext cx="10875745" cy="5582652"/>
          </a:xfrm>
        </p:spPr>
        <p:txBody>
          <a:bodyPr/>
          <a:lstStyle/>
          <a:p>
            <a:r>
              <a:rPr lang="en-US" sz="2400" dirty="0"/>
              <a:t>Stores energy by maintaining an electric field between two conducting plates</a:t>
            </a:r>
          </a:p>
          <a:p>
            <a:r>
              <a:rPr lang="en-US" sz="2400" dirty="0"/>
              <a:t>The field will maintain itself even if the inducing source is removed</a:t>
            </a:r>
          </a:p>
          <a:p>
            <a:r>
              <a:rPr lang="en-US" sz="2400" b="0" i="0" u="none" strike="noStrike" baseline="0" dirty="0"/>
              <a:t>Power can be withdrawn by connecting the capacitor to an electrical pathway</a:t>
            </a:r>
          </a:p>
          <a:p>
            <a:r>
              <a:rPr lang="en-US" sz="2400" b="0" i="0" u="none" strike="noStrike" baseline="0" dirty="0"/>
              <a:t>Capacitors are often used for minor short-term energy storage needs in appliances and stabilization devices</a:t>
            </a:r>
            <a:endParaRPr lang="en-US" sz="2400" dirty="0"/>
          </a:p>
          <a:p>
            <a:pPr algn="l"/>
            <a:r>
              <a:rPr lang="en-US" sz="2400" b="0" i="0" u="none" strike="noStrike" baseline="0" dirty="0"/>
              <a:t>However, they are not used for electric power storage applications, because they store only about 1/100 to 1/25 the power of lead-acid batteries</a:t>
            </a:r>
          </a:p>
          <a:p>
            <a:r>
              <a:rPr lang="en-US" sz="2400" dirty="0"/>
              <a:t>S</a:t>
            </a:r>
            <a:r>
              <a:rPr lang="en-US" sz="2400" b="0" i="0" u="none" strike="noStrike" baseline="0" dirty="0"/>
              <a:t>uper capacitors have  20 to 1,000 times the energy storage capability of traditional capacitors, are built using novel materials</a:t>
            </a:r>
          </a:p>
          <a:p>
            <a:pPr algn="l"/>
            <a:r>
              <a:rPr lang="en-US" sz="2400" dirty="0"/>
              <a:t>T</a:t>
            </a:r>
            <a:r>
              <a:rPr lang="en-US" sz="2400" b="0" i="0" u="none" strike="noStrike" baseline="0" dirty="0"/>
              <a:t>he power density of capacitors is extremely high they can release all their power nearly instantly.</a:t>
            </a:r>
          </a:p>
          <a:p>
            <a:pPr algn="l"/>
            <a:r>
              <a:rPr lang="en-US" sz="2400" dirty="0"/>
              <a:t>Supercapacitors improve storage density through the use of a nano porous material</a:t>
            </a:r>
            <a:endParaRPr lang="en-US" sz="2400" b="0" i="0" u="none" strike="noStrike" baseline="0" dirty="0"/>
          </a:p>
          <a:p>
            <a:pPr marL="0" indent="0" algn="l">
              <a:buNone/>
            </a:pPr>
            <a:endParaRPr lang="en-IN" dirty="0"/>
          </a:p>
        </p:txBody>
      </p:sp>
    </p:spTree>
    <p:extLst>
      <p:ext uri="{BB962C8B-B14F-4D97-AF65-F5344CB8AC3E}">
        <p14:creationId xmlns:p14="http://schemas.microsoft.com/office/powerpoint/2010/main" val="39928997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EAAF4517-4F9B-4B4A-9C69-8DA1F4CBC754}"/>
              </a:ext>
            </a:extLst>
          </p:cNvPr>
          <p:cNvSpPr>
            <a:spLocks noGrp="1"/>
          </p:cNvSpPr>
          <p:nvPr>
            <p:ph idx="1"/>
          </p:nvPr>
        </p:nvSpPr>
        <p:spPr>
          <a:xfrm>
            <a:off x="765051" y="2286000"/>
            <a:ext cx="3384000" cy="3844800"/>
          </a:xfrm>
        </p:spPr>
        <p:txBody>
          <a:bodyPr>
            <a:normAutofit/>
          </a:bodyPr>
          <a:lstStyle/>
          <a:p>
            <a:r>
              <a:rPr lang="en-US" dirty="0">
                <a:solidFill>
                  <a:schemeClr val="bg1">
                    <a:alpha val="60000"/>
                  </a:schemeClr>
                </a:solidFill>
              </a:rPr>
              <a:t>Two very high surface area porous electrodes are soaked in electrolyte. The charge is stored in electrochemical double layers.</a:t>
            </a:r>
            <a:endParaRPr lang="en-IN" dirty="0">
              <a:solidFill>
                <a:schemeClr val="bg1">
                  <a:alpha val="60000"/>
                </a:schemeClr>
              </a:solidFill>
            </a:endParaRPr>
          </a:p>
        </p:txBody>
      </p:sp>
      <p:pic>
        <p:nvPicPr>
          <p:cNvPr id="5" name="Picture 4">
            <a:extLst>
              <a:ext uri="{FF2B5EF4-FFF2-40B4-BE49-F238E27FC236}">
                <a16:creationId xmlns:a16="http://schemas.microsoft.com/office/drawing/2014/main" id="{F73933A3-ACBA-404D-82C2-275603BDE60E}"/>
              </a:ext>
            </a:extLst>
          </p:cNvPr>
          <p:cNvPicPr>
            <a:picLocks noChangeAspect="1"/>
          </p:cNvPicPr>
          <p:nvPr/>
        </p:nvPicPr>
        <p:blipFill>
          <a:blip r:embed="rId2"/>
          <a:stretch>
            <a:fillRect/>
          </a:stretch>
        </p:blipFill>
        <p:spPr>
          <a:xfrm>
            <a:off x="5411053" y="2196092"/>
            <a:ext cx="6014185" cy="2465815"/>
          </a:xfrm>
          <a:prstGeom prst="rect">
            <a:avLst/>
          </a:prstGeom>
        </p:spPr>
      </p:pic>
    </p:spTree>
    <p:extLst>
      <p:ext uri="{BB962C8B-B14F-4D97-AF65-F5344CB8AC3E}">
        <p14:creationId xmlns:p14="http://schemas.microsoft.com/office/powerpoint/2010/main" val="468314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917C54-3AB9-48ED-B7D7-7B67603DB09F}"/>
              </a:ext>
            </a:extLst>
          </p:cNvPr>
          <p:cNvSpPr>
            <a:spLocks noGrp="1"/>
          </p:cNvSpPr>
          <p:nvPr>
            <p:ph type="title"/>
          </p:nvPr>
        </p:nvSpPr>
        <p:spPr>
          <a:xfrm>
            <a:off x="1014060" y="268300"/>
            <a:ext cx="10905066" cy="1135737"/>
          </a:xfrm>
        </p:spPr>
        <p:txBody>
          <a:bodyPr>
            <a:normAutofit/>
          </a:bodyPr>
          <a:lstStyle/>
          <a:p>
            <a:r>
              <a:rPr lang="en-IN" sz="3600" b="1" u="sng" dirty="0"/>
              <a:t>Flywheel</a:t>
            </a:r>
          </a:p>
        </p:txBody>
      </p:sp>
      <p:sp>
        <p:nvSpPr>
          <p:cNvPr id="3" name="Content Placeholder 2">
            <a:extLst>
              <a:ext uri="{FF2B5EF4-FFF2-40B4-BE49-F238E27FC236}">
                <a16:creationId xmlns:a16="http://schemas.microsoft.com/office/drawing/2014/main" id="{B9AB8D38-8187-49B3-87E4-8A44291F23AB}"/>
              </a:ext>
            </a:extLst>
          </p:cNvPr>
          <p:cNvSpPr>
            <a:spLocks noGrp="1"/>
          </p:cNvSpPr>
          <p:nvPr>
            <p:ph idx="1"/>
          </p:nvPr>
        </p:nvSpPr>
        <p:spPr>
          <a:xfrm>
            <a:off x="858154" y="1470864"/>
            <a:ext cx="4751491" cy="5075019"/>
          </a:xfrm>
        </p:spPr>
        <p:txBody>
          <a:bodyPr>
            <a:normAutofit fontScale="85000" lnSpcReduction="20000"/>
          </a:bodyPr>
          <a:lstStyle/>
          <a:p>
            <a:r>
              <a:rPr lang="en-US" dirty="0"/>
              <a:t>Energy is stored in the form of Kinetic energy( K.E.) in the rotating mass of a rapidly spinning flywheel</a:t>
            </a:r>
          </a:p>
          <a:p>
            <a:r>
              <a:rPr lang="en-US" dirty="0"/>
              <a:t>Flywheel is driven by an electrical machine which can work as a motor or generator</a:t>
            </a:r>
          </a:p>
          <a:p>
            <a:r>
              <a:rPr lang="en-US" dirty="0"/>
              <a:t>When machine acts like a motor, it exerts a positive torque to the flywheel, increases its speed and reaches a maximum velocity storing K.E.</a:t>
            </a:r>
          </a:p>
          <a:p>
            <a:r>
              <a:rPr lang="en-US" dirty="0"/>
              <a:t>For releasing the energy electrical machine which acts as a generator, applies a negative torque to the flywheel and energy is pumped back to the source</a:t>
            </a:r>
          </a:p>
          <a:p>
            <a:endParaRPr lang="en-IN" sz="1800" dirty="0"/>
          </a:p>
        </p:txBody>
      </p:sp>
      <p:grpSp>
        <p:nvGrpSpPr>
          <p:cNvPr id="36"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 schematic&#10;&#10;Description automatically generated">
            <a:extLst>
              <a:ext uri="{FF2B5EF4-FFF2-40B4-BE49-F238E27FC236}">
                <a16:creationId xmlns:a16="http://schemas.microsoft.com/office/drawing/2014/main" id="{F462B943-21C5-498D-8243-16F90A3133C9}"/>
              </a:ext>
            </a:extLst>
          </p:cNvPr>
          <p:cNvPicPr>
            <a:picLocks noChangeAspect="1"/>
          </p:cNvPicPr>
          <p:nvPr/>
        </p:nvPicPr>
        <p:blipFill>
          <a:blip r:embed="rId2"/>
          <a:stretch>
            <a:fillRect/>
          </a:stretch>
        </p:blipFill>
        <p:spPr>
          <a:xfrm>
            <a:off x="5904010" y="1782981"/>
            <a:ext cx="5035832" cy="4361892"/>
          </a:xfrm>
          <a:prstGeom prst="rect">
            <a:avLst/>
          </a:prstGeom>
        </p:spPr>
      </p:pic>
      <p:grpSp>
        <p:nvGrpSpPr>
          <p:cNvPr id="32" name="Group 3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556515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AA2F-7DC9-4DE5-B72C-639CBE9FADED}"/>
              </a:ext>
            </a:extLst>
          </p:cNvPr>
          <p:cNvSpPr>
            <a:spLocks noGrp="1"/>
          </p:cNvSpPr>
          <p:nvPr>
            <p:ph type="title"/>
          </p:nvPr>
        </p:nvSpPr>
        <p:spPr>
          <a:xfrm>
            <a:off x="838200" y="8990"/>
            <a:ext cx="10515600" cy="1325563"/>
          </a:xfrm>
        </p:spPr>
        <p:txBody>
          <a:bodyPr>
            <a:normAutofit/>
          </a:bodyPr>
          <a:lstStyle/>
          <a:p>
            <a:r>
              <a:rPr lang="en-IN" sz="3600" b="1" i="0" u="sng" strike="noStrike" baseline="0" dirty="0">
                <a:latin typeface="Arial" panose="020B0604020202020204" pitchFamily="34" charset="0"/>
              </a:rPr>
              <a:t>Types of Loads</a:t>
            </a:r>
            <a:endParaRPr lang="en-IN" sz="7200" b="1" u="sng" dirty="0"/>
          </a:p>
        </p:txBody>
      </p:sp>
      <p:sp>
        <p:nvSpPr>
          <p:cNvPr id="3" name="Content Placeholder 2">
            <a:extLst>
              <a:ext uri="{FF2B5EF4-FFF2-40B4-BE49-F238E27FC236}">
                <a16:creationId xmlns:a16="http://schemas.microsoft.com/office/drawing/2014/main" id="{8C0F2199-D81C-4F76-B5BF-68F220A6F1AC}"/>
              </a:ext>
            </a:extLst>
          </p:cNvPr>
          <p:cNvSpPr>
            <a:spLocks noGrp="1"/>
          </p:cNvSpPr>
          <p:nvPr>
            <p:ph idx="1"/>
          </p:nvPr>
        </p:nvSpPr>
        <p:spPr>
          <a:xfrm>
            <a:off x="838200" y="1536683"/>
            <a:ext cx="10515600" cy="4912059"/>
          </a:xfrm>
        </p:spPr>
        <p:txBody>
          <a:bodyPr>
            <a:noAutofit/>
          </a:bodyPr>
          <a:lstStyle/>
          <a:p>
            <a:r>
              <a:rPr lang="en-US" sz="2400" dirty="0"/>
              <a:t>G</a:t>
            </a:r>
            <a:r>
              <a:rPr lang="en-US" sz="2400" b="0" i="0" dirty="0">
                <a:effectLst/>
              </a:rPr>
              <a:t>eneral nature of load is characterized by load factor, demand factor, diversity factor power factor, utilization factor, etc.</a:t>
            </a:r>
          </a:p>
          <a:p>
            <a:r>
              <a:rPr lang="en-US" sz="2400" dirty="0"/>
              <a:t>V</a:t>
            </a:r>
            <a:r>
              <a:rPr lang="en-US" sz="2400" b="0" i="0" u="none" strike="noStrike" baseline="0" dirty="0"/>
              <a:t>arious types of loads on the power system are :</a:t>
            </a:r>
            <a:endParaRPr lang="en-US" sz="2400" u="none" strike="noStrike" baseline="0" dirty="0"/>
          </a:p>
          <a:p>
            <a:pPr algn="l"/>
            <a:r>
              <a:rPr lang="en-US" sz="2400" b="1" i="0" u="none" strike="noStrike" baseline="0" dirty="0"/>
              <a:t>Domestic load: </a:t>
            </a:r>
            <a:r>
              <a:rPr lang="en-US" sz="2400" b="0" i="0" u="none" strike="noStrike" baseline="0" dirty="0"/>
              <a:t>Domestic load consists of lights, fans, refrigerators, heaters, television, small motors for pumping water etc.</a:t>
            </a:r>
            <a:endParaRPr lang="en-US" sz="2400" b="0" i="0" dirty="0"/>
          </a:p>
          <a:p>
            <a:pPr algn="l"/>
            <a:r>
              <a:rPr lang="en-US" sz="2400" b="1" i="0" u="none" strike="noStrike" baseline="0" dirty="0"/>
              <a:t>Commercial load: </a:t>
            </a:r>
            <a:r>
              <a:rPr lang="en-US" sz="2400" b="0" i="0" u="none" strike="noStrike" baseline="0" dirty="0"/>
              <a:t>Commercial load consists of lighting for shops, fans and electric appliances used in restaurants etc. This class of load occurs for more hours during the day as compared to </a:t>
            </a:r>
            <a:r>
              <a:rPr lang="en-IN" sz="2400" b="0" i="0" u="none" strike="noStrike" baseline="0" dirty="0"/>
              <a:t>the domestic load.</a:t>
            </a:r>
            <a:endParaRPr lang="en-US" sz="2400" b="0" i="0" dirty="0">
              <a:effectLst/>
            </a:endParaRPr>
          </a:p>
          <a:p>
            <a:pPr algn="l"/>
            <a:r>
              <a:rPr lang="en-US" sz="2400" b="1" i="0" u="none" strike="noStrike" baseline="0" dirty="0"/>
              <a:t>Industrial load: </a:t>
            </a:r>
            <a:r>
              <a:rPr lang="en-US" sz="2400" b="0" i="0" u="none" strike="noStrike" baseline="0" dirty="0"/>
              <a:t>Industrial load consists of load demand by industries. The magnitude of industrial load depends upon the type of industry.</a:t>
            </a:r>
          </a:p>
          <a:p>
            <a:pPr algn="l"/>
            <a:r>
              <a:rPr lang="en-US" sz="2400" b="1" i="0" u="none" strike="noStrike" baseline="0" dirty="0"/>
              <a:t>Irrigation load: </a:t>
            </a:r>
            <a:r>
              <a:rPr lang="en-US" sz="2400" b="0" i="0" u="none" strike="noStrike" baseline="0" dirty="0"/>
              <a:t>This type of load is the electric power needed for pumps driven by motors to supply water to fields.</a:t>
            </a:r>
            <a:endParaRPr lang="en-IN" sz="2400" dirty="0"/>
          </a:p>
        </p:txBody>
      </p:sp>
    </p:spTree>
    <p:extLst>
      <p:ext uri="{BB962C8B-B14F-4D97-AF65-F5344CB8AC3E}">
        <p14:creationId xmlns:p14="http://schemas.microsoft.com/office/powerpoint/2010/main" val="22780175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28935B-8694-4363-AA6D-3939DB36FAB9}"/>
              </a:ext>
            </a:extLst>
          </p:cNvPr>
          <p:cNvSpPr>
            <a:spLocks noGrp="1"/>
          </p:cNvSpPr>
          <p:nvPr>
            <p:ph idx="1"/>
          </p:nvPr>
        </p:nvSpPr>
        <p:spPr>
          <a:xfrm>
            <a:off x="437548" y="1082842"/>
            <a:ext cx="11316903" cy="6477802"/>
          </a:xfrm>
        </p:spPr>
        <p:txBody>
          <a:bodyPr>
            <a:noAutofit/>
          </a:bodyPr>
          <a:lstStyle/>
          <a:p>
            <a:pPr algn="l"/>
            <a:r>
              <a:rPr lang="en-US" sz="2400" b="0" u="none" strike="noStrike" baseline="0" dirty="0">
                <a:latin typeface="Times New Roman" panose="02020603050405020304" pitchFamily="18" charset="0"/>
              </a:rPr>
              <a:t>The curve showing the variation of load on the power station with respect to (w.r.t) time is known as </a:t>
            </a:r>
            <a:r>
              <a:rPr lang="en-IN" sz="2400" b="0" u="none" strike="noStrike" baseline="0" dirty="0">
                <a:latin typeface="Times New Roman" panose="02020603050405020304" pitchFamily="18" charset="0"/>
              </a:rPr>
              <a:t>a </a:t>
            </a:r>
            <a:r>
              <a:rPr lang="en-IN" sz="2400" b="1" u="none" strike="noStrike" baseline="0" dirty="0">
                <a:latin typeface="Times New Roman" panose="02020603050405020304" pitchFamily="18" charset="0"/>
              </a:rPr>
              <a:t>load curve.</a:t>
            </a:r>
          </a:p>
          <a:p>
            <a:pPr algn="l"/>
            <a:endParaRPr lang="en-IN" sz="2400" b="1" dirty="0">
              <a:latin typeface="Times New Roman" panose="02020603050405020304" pitchFamily="18" charset="0"/>
            </a:endParaRPr>
          </a:p>
          <a:p>
            <a:pPr algn="l"/>
            <a:endParaRPr lang="en-IN" sz="2400" b="1" u="none" strike="noStrike" baseline="0" dirty="0">
              <a:latin typeface="Times New Roman" panose="02020603050405020304" pitchFamily="18" charset="0"/>
            </a:endParaRPr>
          </a:p>
          <a:p>
            <a:pPr algn="l"/>
            <a:endParaRPr lang="en-IN" sz="2400" b="1" dirty="0">
              <a:latin typeface="Times New Roman" panose="02020603050405020304" pitchFamily="18" charset="0"/>
            </a:endParaRPr>
          </a:p>
          <a:p>
            <a:pPr algn="l"/>
            <a:endParaRPr lang="en-IN" sz="2400" b="1" u="none" strike="noStrike" baseline="0" dirty="0">
              <a:latin typeface="Times New Roman" panose="02020603050405020304" pitchFamily="18" charset="0"/>
            </a:endParaRPr>
          </a:p>
          <a:p>
            <a:pPr algn="l"/>
            <a:endParaRPr lang="en-IN" sz="2400" b="1" dirty="0">
              <a:latin typeface="Times New Roman" panose="02020603050405020304" pitchFamily="18" charset="0"/>
            </a:endParaRPr>
          </a:p>
          <a:p>
            <a:pPr algn="l"/>
            <a:endParaRPr lang="en-IN" sz="2400" dirty="0">
              <a:latin typeface="Times New Roman" panose="02020603050405020304" pitchFamily="18" charset="0"/>
            </a:endParaRPr>
          </a:p>
          <a:p>
            <a:r>
              <a:rPr lang="en-US" sz="2400" b="0" u="none" strike="noStrike" baseline="0" dirty="0">
                <a:latin typeface="Times New Roman" panose="02020603050405020304" pitchFamily="18" charset="0"/>
              </a:rPr>
              <a:t>The monthly load curve can be obtained from the daily load curves of that month.</a:t>
            </a:r>
          </a:p>
          <a:p>
            <a:pPr algn="l"/>
            <a:r>
              <a:rPr lang="en-US" sz="2400" b="0" i="0" u="none" strike="noStrike" baseline="0" dirty="0">
                <a:solidFill>
                  <a:srgbClr val="231F20"/>
                </a:solidFill>
                <a:latin typeface="Times New Roman" panose="02020603050405020304" pitchFamily="18" charset="0"/>
              </a:rPr>
              <a:t>The monthly load curve is generally used to fix the rates of energy.</a:t>
            </a:r>
          </a:p>
          <a:p>
            <a:pPr algn="l"/>
            <a:r>
              <a:rPr lang="en-IN" sz="2400" b="0" u="none" strike="noStrike" baseline="0" dirty="0">
                <a:latin typeface="Times New Roman" panose="02020603050405020304" pitchFamily="18" charset="0"/>
              </a:rPr>
              <a:t>The yearly </a:t>
            </a:r>
            <a:r>
              <a:rPr lang="en-US" sz="2400" b="0" u="none" strike="noStrike" baseline="0" dirty="0">
                <a:latin typeface="Times New Roman" panose="02020603050405020304" pitchFamily="18" charset="0"/>
              </a:rPr>
              <a:t>load curve is obtained by considering the monthly load curves of that particular year.</a:t>
            </a:r>
          </a:p>
          <a:p>
            <a:pPr algn="l"/>
            <a:r>
              <a:rPr lang="en-IN" sz="2400" b="0" i="0" u="none" strike="noStrike" baseline="0" dirty="0">
                <a:solidFill>
                  <a:srgbClr val="231F20"/>
                </a:solidFill>
                <a:latin typeface="Times New Roman" panose="02020603050405020304" pitchFamily="18" charset="0"/>
              </a:rPr>
              <a:t>The yearly load </a:t>
            </a:r>
            <a:r>
              <a:rPr lang="en-US" sz="2400" b="0" i="0" u="none" strike="noStrike" baseline="0" dirty="0">
                <a:solidFill>
                  <a:srgbClr val="231F20"/>
                </a:solidFill>
                <a:latin typeface="Times New Roman" panose="02020603050405020304" pitchFamily="18" charset="0"/>
              </a:rPr>
              <a:t>curve is generally used to determine the annual load factor.</a:t>
            </a:r>
            <a:endParaRPr lang="en-US" sz="2400" b="0" u="none" strike="noStrike" baseline="0" dirty="0">
              <a:latin typeface="Times New Roman" panose="02020603050405020304" pitchFamily="18" charset="0"/>
            </a:endParaRPr>
          </a:p>
          <a:p>
            <a:pPr algn="l"/>
            <a:endParaRPr lang="en-IN" sz="2400" u="none" strike="noStrike" baseline="0" dirty="0">
              <a:latin typeface="Times New Roman" panose="02020603050405020304" pitchFamily="18" charset="0"/>
            </a:endParaRPr>
          </a:p>
        </p:txBody>
      </p:sp>
      <p:pic>
        <p:nvPicPr>
          <p:cNvPr id="5" name="Picture 4">
            <a:extLst>
              <a:ext uri="{FF2B5EF4-FFF2-40B4-BE49-F238E27FC236}">
                <a16:creationId xmlns:a16="http://schemas.microsoft.com/office/drawing/2014/main" id="{3B266C58-DE57-408A-9868-A7DF57CB91BE}"/>
              </a:ext>
            </a:extLst>
          </p:cNvPr>
          <p:cNvPicPr>
            <a:picLocks noChangeAspect="1"/>
          </p:cNvPicPr>
          <p:nvPr/>
        </p:nvPicPr>
        <p:blipFill>
          <a:blip r:embed="rId2"/>
          <a:stretch>
            <a:fillRect/>
          </a:stretch>
        </p:blipFill>
        <p:spPr>
          <a:xfrm>
            <a:off x="7605535" y="2151245"/>
            <a:ext cx="4338214" cy="2266751"/>
          </a:xfrm>
          <a:prstGeom prst="rect">
            <a:avLst/>
          </a:prstGeom>
        </p:spPr>
      </p:pic>
      <p:sp>
        <p:nvSpPr>
          <p:cNvPr id="6" name="TextBox 5">
            <a:extLst>
              <a:ext uri="{FF2B5EF4-FFF2-40B4-BE49-F238E27FC236}">
                <a16:creationId xmlns:a16="http://schemas.microsoft.com/office/drawing/2014/main" id="{36C79CEA-E631-4F61-BAD5-72C8B8F2F20B}"/>
              </a:ext>
            </a:extLst>
          </p:cNvPr>
          <p:cNvSpPr txBox="1"/>
          <p:nvPr/>
        </p:nvSpPr>
        <p:spPr>
          <a:xfrm>
            <a:off x="437548" y="2151245"/>
            <a:ext cx="7245417" cy="2769989"/>
          </a:xfrm>
          <a:prstGeom prst="rect">
            <a:avLst/>
          </a:prstGeom>
          <a:noFill/>
        </p:spPr>
        <p:txBody>
          <a:bodyPr wrap="square" rtlCol="0">
            <a:spAutoFit/>
          </a:bodyPr>
          <a:lstStyle/>
          <a:p>
            <a:pPr marL="342900" indent="-342900" algn="l">
              <a:buFont typeface="Arial" panose="020B0604020202020204" pitchFamily="34" charset="0"/>
              <a:buChar char="•"/>
            </a:pPr>
            <a:r>
              <a:rPr lang="en-IN" sz="2400" dirty="0">
                <a:latin typeface="Times New Roman" panose="02020603050405020304" pitchFamily="18" charset="0"/>
              </a:rPr>
              <a:t>L</a:t>
            </a:r>
            <a:r>
              <a:rPr lang="en-IN" sz="2400" u="none" strike="noStrike" baseline="0" dirty="0">
                <a:latin typeface="Times New Roman" panose="02020603050405020304" pitchFamily="18" charset="0"/>
              </a:rPr>
              <a:t>oad variations </a:t>
            </a:r>
            <a:r>
              <a:rPr lang="en-US" sz="2400" u="none" strike="noStrike" baseline="0" dirty="0">
                <a:latin typeface="Times New Roman" panose="02020603050405020304" pitchFamily="18" charset="0"/>
              </a:rPr>
              <a:t>during the whole day are recorded half-hourly or hourly and are plotted against time on the graph known as </a:t>
            </a:r>
            <a:r>
              <a:rPr lang="en-US" sz="2400" b="1" u="none" strike="noStrike" baseline="0" dirty="0">
                <a:latin typeface="Times New Roman" panose="02020603050405020304" pitchFamily="18" charset="0"/>
              </a:rPr>
              <a:t>daily load curve</a:t>
            </a:r>
          </a:p>
          <a:p>
            <a:pPr marL="342900" indent="-342900" algn="l">
              <a:buFont typeface="Arial" panose="020B0604020202020204" pitchFamily="34" charset="0"/>
              <a:buChar char="•"/>
            </a:pPr>
            <a:r>
              <a:rPr lang="en-IN" sz="2400" b="0" i="0" u="none" strike="noStrike" baseline="0" dirty="0">
                <a:solidFill>
                  <a:srgbClr val="231F20"/>
                </a:solidFill>
                <a:latin typeface="Times New Roman" panose="02020603050405020304" pitchFamily="18" charset="0"/>
              </a:rPr>
              <a:t>Load </a:t>
            </a:r>
            <a:r>
              <a:rPr lang="en-US" sz="2400" b="0" i="0" u="none" strike="noStrike" baseline="0" dirty="0">
                <a:solidFill>
                  <a:srgbClr val="231F20"/>
                </a:solidFill>
                <a:latin typeface="Times New Roman" panose="02020603050405020304" pitchFamily="18" charset="0"/>
              </a:rPr>
              <a:t>curve indicates at a glance the general character of the load that is being </a:t>
            </a:r>
            <a:r>
              <a:rPr lang="en-US" sz="2400" b="0" u="none" strike="noStrike" baseline="0" dirty="0">
                <a:latin typeface="Times New Roman" panose="02020603050405020304" pitchFamily="18" charset="0"/>
              </a:rPr>
              <a:t>imposed on the plant</a:t>
            </a:r>
          </a:p>
          <a:p>
            <a:endParaRPr lang="en-IN" dirty="0"/>
          </a:p>
          <a:p>
            <a:endParaRPr lang="en-IN" dirty="0"/>
          </a:p>
          <a:p>
            <a:endParaRPr lang="en-IN" dirty="0"/>
          </a:p>
        </p:txBody>
      </p:sp>
      <p:sp>
        <p:nvSpPr>
          <p:cNvPr id="7" name="TextBox 6">
            <a:extLst>
              <a:ext uri="{FF2B5EF4-FFF2-40B4-BE49-F238E27FC236}">
                <a16:creationId xmlns:a16="http://schemas.microsoft.com/office/drawing/2014/main" id="{A8E5AC91-0447-4E06-B1D2-422E3E042467}"/>
              </a:ext>
            </a:extLst>
          </p:cNvPr>
          <p:cNvSpPr txBox="1"/>
          <p:nvPr/>
        </p:nvSpPr>
        <p:spPr>
          <a:xfrm>
            <a:off x="644893" y="125128"/>
            <a:ext cx="3667225" cy="584775"/>
          </a:xfrm>
          <a:prstGeom prst="rect">
            <a:avLst/>
          </a:prstGeom>
          <a:noFill/>
        </p:spPr>
        <p:txBody>
          <a:bodyPr wrap="square" rtlCol="0">
            <a:spAutoFit/>
          </a:bodyPr>
          <a:lstStyle/>
          <a:p>
            <a:r>
              <a:rPr lang="en-IN" sz="3200" b="1" u="sng" dirty="0">
                <a:latin typeface="Times New Roman" panose="02020603050405020304" pitchFamily="18" charset="0"/>
                <a:cs typeface="Times New Roman" panose="02020603050405020304" pitchFamily="18" charset="0"/>
              </a:rPr>
              <a:t>Load curve</a:t>
            </a:r>
          </a:p>
        </p:txBody>
      </p:sp>
    </p:spTree>
    <p:extLst>
      <p:ext uri="{BB962C8B-B14F-4D97-AF65-F5344CB8AC3E}">
        <p14:creationId xmlns:p14="http://schemas.microsoft.com/office/powerpoint/2010/main" val="41521710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4C2132-8B4A-4D6A-A093-178AB562FC73}"/>
              </a:ext>
            </a:extLst>
          </p:cNvPr>
          <p:cNvSpPr>
            <a:spLocks noGrp="1"/>
          </p:cNvSpPr>
          <p:nvPr>
            <p:ph idx="1"/>
          </p:nvPr>
        </p:nvSpPr>
        <p:spPr>
          <a:xfrm>
            <a:off x="838200" y="240632"/>
            <a:ext cx="7949665" cy="6371924"/>
          </a:xfrm>
        </p:spPr>
        <p:txBody>
          <a:bodyPr/>
          <a:lstStyle/>
          <a:p>
            <a:pPr marL="0" indent="0">
              <a:buNone/>
            </a:pPr>
            <a:r>
              <a:rPr lang="en-IN" b="1" u="sng" dirty="0"/>
              <a:t>NOTE</a:t>
            </a:r>
          </a:p>
          <a:p>
            <a:pPr algn="l"/>
            <a:r>
              <a:rPr lang="en-US" sz="2400" b="0" i="0" u="none" strike="noStrike" baseline="0" dirty="0">
                <a:latin typeface="Times New Roman" panose="02020603050405020304" pitchFamily="18" charset="0"/>
              </a:rPr>
              <a:t>The daily load curve shows the variations of load on the power station during different hours </a:t>
            </a:r>
            <a:r>
              <a:rPr lang="en-IN" sz="2400" b="0" i="0" u="none" strike="noStrike" baseline="0" dirty="0">
                <a:latin typeface="Times New Roman" panose="02020603050405020304" pitchFamily="18" charset="0"/>
              </a:rPr>
              <a:t>of the day.</a:t>
            </a:r>
          </a:p>
          <a:p>
            <a:pPr algn="l"/>
            <a:r>
              <a:rPr lang="en-US" sz="2400" b="0" i="0" u="none" strike="noStrike" baseline="0" dirty="0">
                <a:latin typeface="Times New Roman" panose="02020603050405020304" pitchFamily="18" charset="0"/>
              </a:rPr>
              <a:t>Units generated/day = Area (in kWh) under daily load curve.</a:t>
            </a:r>
          </a:p>
          <a:p>
            <a:pPr algn="l"/>
            <a:r>
              <a:rPr lang="en-US" sz="2400" b="0" i="0" u="none" strike="noStrike" baseline="0" dirty="0">
                <a:latin typeface="Times New Roman" panose="02020603050405020304" pitchFamily="18" charset="0"/>
              </a:rPr>
              <a:t>The highest point on the daily load curve represents the maximum demand on the station on </a:t>
            </a:r>
            <a:r>
              <a:rPr lang="en-IN" sz="2400" b="0" i="0" u="none" strike="noStrike" baseline="0" dirty="0">
                <a:latin typeface="Times New Roman" panose="02020603050405020304" pitchFamily="18" charset="0"/>
              </a:rPr>
              <a:t>that day. </a:t>
            </a:r>
          </a:p>
          <a:p>
            <a:pPr algn="l"/>
            <a:r>
              <a:rPr lang="en-IN" sz="2400" b="0" i="0" u="none" strike="noStrike" baseline="0" dirty="0">
                <a:latin typeface="Times New Roman" panose="02020603050405020304" pitchFamily="18" charset="0"/>
              </a:rPr>
              <a:t>The</a:t>
            </a:r>
            <a:r>
              <a:rPr lang="en-US" sz="2400" b="0" i="0" u="none" strike="noStrike" baseline="0" dirty="0">
                <a:latin typeface="Times New Roman" panose="02020603050405020304" pitchFamily="18" charset="0"/>
              </a:rPr>
              <a:t> area under the daily load curve divided by the total number of hours gives the average load on the station in the day.</a:t>
            </a:r>
          </a:p>
          <a:p>
            <a:pPr algn="l"/>
            <a:r>
              <a:rPr lang="en-US" sz="2400" dirty="0">
                <a:latin typeface="Times New Roman" panose="02020603050405020304" pitchFamily="18" charset="0"/>
              </a:rPr>
              <a:t>Ra</a:t>
            </a:r>
            <a:r>
              <a:rPr lang="en-US" sz="2400" b="0" i="0" u="none" strike="noStrike" baseline="0" dirty="0">
                <a:latin typeface="Times New Roman" panose="02020603050405020304" pitchFamily="18" charset="0"/>
              </a:rPr>
              <a:t>tio of the area under the load curve to the total area of rectangle in which it is contained </a:t>
            </a:r>
            <a:r>
              <a:rPr lang="en-IN" sz="2400" b="0" i="0" u="none" strike="noStrike" baseline="0" dirty="0">
                <a:latin typeface="Times New Roman" panose="02020603050405020304" pitchFamily="18" charset="0"/>
              </a:rPr>
              <a:t>gives the load factor.</a:t>
            </a:r>
          </a:p>
          <a:p>
            <a:pPr algn="l"/>
            <a:r>
              <a:rPr lang="en-US" sz="2400" b="0" i="0" u="none" strike="noStrike" baseline="0" dirty="0">
                <a:latin typeface="Times New Roman" panose="02020603050405020304" pitchFamily="18" charset="0"/>
              </a:rPr>
              <a:t>The load curve helps in selecting the overall capacity of generating units and helps in preparing the operation schedule</a:t>
            </a:r>
            <a:r>
              <a:rPr lang="en-US" sz="2400" dirty="0">
                <a:latin typeface="Times New Roman" panose="02020603050405020304" pitchFamily="18" charset="0"/>
              </a:rPr>
              <a:t> of station</a:t>
            </a:r>
          </a:p>
          <a:p>
            <a:pPr algn="l"/>
            <a:endParaRPr lang="en-IN" sz="3600" b="1" u="sng" dirty="0"/>
          </a:p>
        </p:txBody>
      </p:sp>
    </p:spTree>
    <p:extLst>
      <p:ext uri="{BB962C8B-B14F-4D97-AF65-F5344CB8AC3E}">
        <p14:creationId xmlns:p14="http://schemas.microsoft.com/office/powerpoint/2010/main" val="1703788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DA691-47D8-401A-9C61-2FC3256DDD30}"/>
              </a:ext>
            </a:extLst>
          </p:cNvPr>
          <p:cNvSpPr>
            <a:spLocks noGrp="1"/>
          </p:cNvSpPr>
          <p:nvPr>
            <p:ph type="title"/>
          </p:nvPr>
        </p:nvSpPr>
        <p:spPr>
          <a:xfrm>
            <a:off x="1255713" y="132743"/>
            <a:ext cx="7850187" cy="648307"/>
          </a:xfrm>
        </p:spPr>
        <p:txBody>
          <a:bodyPr>
            <a:normAutofit fontScale="90000"/>
          </a:bodyPr>
          <a:lstStyle/>
          <a:p>
            <a:r>
              <a:rPr lang="en-US" dirty="0"/>
              <a:t>Schematic diagram of power system</a:t>
            </a:r>
            <a:endParaRPr lang="en-IN" dirty="0"/>
          </a:p>
        </p:txBody>
      </p:sp>
      <p:pic>
        <p:nvPicPr>
          <p:cNvPr id="5" name="Content Placeholder 4">
            <a:extLst>
              <a:ext uri="{FF2B5EF4-FFF2-40B4-BE49-F238E27FC236}">
                <a16:creationId xmlns:a16="http://schemas.microsoft.com/office/drawing/2014/main" id="{987E440D-2106-456B-961C-C737A6E17B7E}"/>
              </a:ext>
            </a:extLst>
          </p:cNvPr>
          <p:cNvPicPr>
            <a:picLocks noGrp="1" noChangeAspect="1"/>
          </p:cNvPicPr>
          <p:nvPr>
            <p:ph idx="1"/>
          </p:nvPr>
        </p:nvPicPr>
        <p:blipFill>
          <a:blip r:embed="rId2"/>
          <a:stretch>
            <a:fillRect/>
          </a:stretch>
        </p:blipFill>
        <p:spPr>
          <a:xfrm>
            <a:off x="3579813" y="971550"/>
            <a:ext cx="4296831" cy="5505450"/>
          </a:xfrm>
        </p:spPr>
      </p:pic>
    </p:spTree>
    <p:extLst>
      <p:ext uri="{BB962C8B-B14F-4D97-AF65-F5344CB8AC3E}">
        <p14:creationId xmlns:p14="http://schemas.microsoft.com/office/powerpoint/2010/main" val="37319572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50B0-522B-4A16-8EA8-48C3860DCEB5}"/>
              </a:ext>
            </a:extLst>
          </p:cNvPr>
          <p:cNvSpPr>
            <a:spLocks noGrp="1"/>
          </p:cNvSpPr>
          <p:nvPr>
            <p:ph type="title"/>
          </p:nvPr>
        </p:nvSpPr>
        <p:spPr>
          <a:xfrm>
            <a:off x="838200" y="114870"/>
            <a:ext cx="7025640" cy="462648"/>
          </a:xfrm>
        </p:spPr>
        <p:txBody>
          <a:bodyPr>
            <a:normAutofit fontScale="90000"/>
          </a:bodyPr>
          <a:lstStyle/>
          <a:p>
            <a:r>
              <a:rPr lang="en-US" b="1" u="sng" dirty="0"/>
              <a:t>Typical Indian daily load curve</a:t>
            </a:r>
            <a:endParaRPr lang="en-IN" b="1" u="sng" dirty="0"/>
          </a:p>
        </p:txBody>
      </p:sp>
      <p:pic>
        <p:nvPicPr>
          <p:cNvPr id="5" name="Content Placeholder 4">
            <a:extLst>
              <a:ext uri="{FF2B5EF4-FFF2-40B4-BE49-F238E27FC236}">
                <a16:creationId xmlns:a16="http://schemas.microsoft.com/office/drawing/2014/main" id="{15572BEB-9178-4596-B519-83707387A6FC}"/>
              </a:ext>
            </a:extLst>
          </p:cNvPr>
          <p:cNvPicPr>
            <a:picLocks noGrp="1" noChangeAspect="1"/>
          </p:cNvPicPr>
          <p:nvPr>
            <p:ph idx="1"/>
          </p:nvPr>
        </p:nvPicPr>
        <p:blipFill>
          <a:blip r:embed="rId2"/>
          <a:stretch>
            <a:fillRect/>
          </a:stretch>
        </p:blipFill>
        <p:spPr>
          <a:xfrm>
            <a:off x="430249" y="800771"/>
            <a:ext cx="5649709" cy="3421977"/>
          </a:xfrm>
        </p:spPr>
      </p:pic>
      <p:pic>
        <p:nvPicPr>
          <p:cNvPr id="7" name="Picture 6">
            <a:extLst>
              <a:ext uri="{FF2B5EF4-FFF2-40B4-BE49-F238E27FC236}">
                <a16:creationId xmlns:a16="http://schemas.microsoft.com/office/drawing/2014/main" id="{21D1B429-53CC-4573-A231-89536699E7FB}"/>
              </a:ext>
            </a:extLst>
          </p:cNvPr>
          <p:cNvPicPr>
            <a:picLocks noChangeAspect="1"/>
          </p:cNvPicPr>
          <p:nvPr/>
        </p:nvPicPr>
        <p:blipFill>
          <a:blip r:embed="rId3"/>
          <a:stretch>
            <a:fillRect/>
          </a:stretch>
        </p:blipFill>
        <p:spPr>
          <a:xfrm>
            <a:off x="430249" y="4446001"/>
            <a:ext cx="6072677" cy="1986783"/>
          </a:xfrm>
          <a:prstGeom prst="rect">
            <a:avLst/>
          </a:prstGeom>
        </p:spPr>
      </p:pic>
      <p:pic>
        <p:nvPicPr>
          <p:cNvPr id="4" name="Picture 3">
            <a:extLst>
              <a:ext uri="{FF2B5EF4-FFF2-40B4-BE49-F238E27FC236}">
                <a16:creationId xmlns:a16="http://schemas.microsoft.com/office/drawing/2014/main" id="{8CA75E70-351E-43D0-AD8B-641111C9E744}"/>
              </a:ext>
            </a:extLst>
          </p:cNvPr>
          <p:cNvPicPr>
            <a:picLocks noChangeAspect="1"/>
          </p:cNvPicPr>
          <p:nvPr/>
        </p:nvPicPr>
        <p:blipFill>
          <a:blip r:embed="rId4"/>
          <a:stretch>
            <a:fillRect/>
          </a:stretch>
        </p:blipFill>
        <p:spPr>
          <a:xfrm>
            <a:off x="8340235" y="1660586"/>
            <a:ext cx="2545937" cy="2280735"/>
          </a:xfrm>
          <a:prstGeom prst="rect">
            <a:avLst/>
          </a:prstGeom>
        </p:spPr>
      </p:pic>
      <p:pic>
        <p:nvPicPr>
          <p:cNvPr id="8" name="Picture 7">
            <a:extLst>
              <a:ext uri="{FF2B5EF4-FFF2-40B4-BE49-F238E27FC236}">
                <a16:creationId xmlns:a16="http://schemas.microsoft.com/office/drawing/2014/main" id="{EEA3F8B0-5E2A-4114-B06A-10678D08E426}"/>
              </a:ext>
            </a:extLst>
          </p:cNvPr>
          <p:cNvPicPr>
            <a:picLocks noChangeAspect="1"/>
          </p:cNvPicPr>
          <p:nvPr/>
        </p:nvPicPr>
        <p:blipFill>
          <a:blip r:embed="rId5"/>
          <a:stretch>
            <a:fillRect/>
          </a:stretch>
        </p:blipFill>
        <p:spPr>
          <a:xfrm>
            <a:off x="6926581" y="4307644"/>
            <a:ext cx="5169166" cy="2463927"/>
          </a:xfrm>
          <a:prstGeom prst="rect">
            <a:avLst/>
          </a:prstGeom>
        </p:spPr>
      </p:pic>
    </p:spTree>
    <p:extLst>
      <p:ext uri="{BB962C8B-B14F-4D97-AF65-F5344CB8AC3E}">
        <p14:creationId xmlns:p14="http://schemas.microsoft.com/office/powerpoint/2010/main" val="11719741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066D-524F-4A7F-9BA2-35AC63C02D60}"/>
              </a:ext>
            </a:extLst>
          </p:cNvPr>
          <p:cNvSpPr>
            <a:spLocks noGrp="1"/>
          </p:cNvSpPr>
          <p:nvPr>
            <p:ph type="title"/>
          </p:nvPr>
        </p:nvSpPr>
        <p:spPr>
          <a:xfrm>
            <a:off x="838200" y="365126"/>
            <a:ext cx="7025640" cy="751406"/>
          </a:xfrm>
        </p:spPr>
        <p:txBody>
          <a:bodyPr/>
          <a:lstStyle/>
          <a:p>
            <a:r>
              <a:rPr lang="en-US" b="1" u="sng" dirty="0"/>
              <a:t>Typical Indian daily load curve</a:t>
            </a:r>
            <a:endParaRPr lang="en-IN" b="1" u="sng" dirty="0"/>
          </a:p>
        </p:txBody>
      </p:sp>
      <p:pic>
        <p:nvPicPr>
          <p:cNvPr id="5" name="Content Placeholder 4">
            <a:extLst>
              <a:ext uri="{FF2B5EF4-FFF2-40B4-BE49-F238E27FC236}">
                <a16:creationId xmlns:a16="http://schemas.microsoft.com/office/drawing/2014/main" id="{4478F94A-B001-4E8F-9C63-E1651AEEBFF9}"/>
              </a:ext>
            </a:extLst>
          </p:cNvPr>
          <p:cNvPicPr>
            <a:picLocks noGrp="1" noChangeAspect="1"/>
          </p:cNvPicPr>
          <p:nvPr>
            <p:ph idx="1"/>
          </p:nvPr>
        </p:nvPicPr>
        <p:blipFill>
          <a:blip r:embed="rId2"/>
          <a:stretch>
            <a:fillRect/>
          </a:stretch>
        </p:blipFill>
        <p:spPr>
          <a:xfrm>
            <a:off x="277579" y="1193532"/>
            <a:ext cx="5829600" cy="3264068"/>
          </a:xfrm>
        </p:spPr>
      </p:pic>
      <p:pic>
        <p:nvPicPr>
          <p:cNvPr id="7" name="Picture 6">
            <a:extLst>
              <a:ext uri="{FF2B5EF4-FFF2-40B4-BE49-F238E27FC236}">
                <a16:creationId xmlns:a16="http://schemas.microsoft.com/office/drawing/2014/main" id="{825F34FB-F754-408D-BF9F-743C6B1DEEB1}"/>
              </a:ext>
            </a:extLst>
          </p:cNvPr>
          <p:cNvPicPr>
            <a:picLocks noChangeAspect="1"/>
          </p:cNvPicPr>
          <p:nvPr/>
        </p:nvPicPr>
        <p:blipFill>
          <a:blip r:embed="rId3"/>
          <a:stretch>
            <a:fillRect/>
          </a:stretch>
        </p:blipFill>
        <p:spPr>
          <a:xfrm>
            <a:off x="6315597" y="1193532"/>
            <a:ext cx="5706255" cy="2338938"/>
          </a:xfrm>
          <a:prstGeom prst="rect">
            <a:avLst/>
          </a:prstGeom>
        </p:spPr>
      </p:pic>
      <p:sp>
        <p:nvSpPr>
          <p:cNvPr id="8" name="TextBox 7">
            <a:extLst>
              <a:ext uri="{FF2B5EF4-FFF2-40B4-BE49-F238E27FC236}">
                <a16:creationId xmlns:a16="http://schemas.microsoft.com/office/drawing/2014/main" id="{C6616900-DC1B-447C-AD3C-513F0A16B141}"/>
              </a:ext>
            </a:extLst>
          </p:cNvPr>
          <p:cNvSpPr txBox="1"/>
          <p:nvPr/>
        </p:nvSpPr>
        <p:spPr>
          <a:xfrm>
            <a:off x="6507338" y="3705726"/>
            <a:ext cx="5322771" cy="646331"/>
          </a:xfrm>
          <a:prstGeom prst="rect">
            <a:avLst/>
          </a:prstGeom>
          <a:noFill/>
        </p:spPr>
        <p:txBody>
          <a:bodyPr wrap="square" rtlCol="0">
            <a:spAutoFit/>
          </a:bodyPr>
          <a:lstStyle/>
          <a:p>
            <a:r>
              <a:rPr lang="en-US" dirty="0"/>
              <a:t>Peak demand met trend of Uttar Pradesh in the month of Diwali for the last two years</a:t>
            </a:r>
            <a:endParaRPr lang="en-IN" dirty="0"/>
          </a:p>
        </p:txBody>
      </p:sp>
      <p:sp>
        <p:nvSpPr>
          <p:cNvPr id="9" name="TextBox 8">
            <a:extLst>
              <a:ext uri="{FF2B5EF4-FFF2-40B4-BE49-F238E27FC236}">
                <a16:creationId xmlns:a16="http://schemas.microsoft.com/office/drawing/2014/main" id="{61C7D304-DA59-4DE2-A0BA-AAA721B8A8E8}"/>
              </a:ext>
            </a:extLst>
          </p:cNvPr>
          <p:cNvSpPr txBox="1"/>
          <p:nvPr/>
        </p:nvSpPr>
        <p:spPr>
          <a:xfrm>
            <a:off x="481263" y="4534600"/>
            <a:ext cx="5614737" cy="646331"/>
          </a:xfrm>
          <a:prstGeom prst="rect">
            <a:avLst/>
          </a:prstGeom>
          <a:noFill/>
        </p:spPr>
        <p:txBody>
          <a:bodyPr wrap="square" rtlCol="0">
            <a:spAutoFit/>
          </a:bodyPr>
          <a:lstStyle/>
          <a:p>
            <a:r>
              <a:rPr lang="en-US" dirty="0"/>
              <a:t>All India daily demand trend for different months of each season for 2014 and 2015</a:t>
            </a:r>
            <a:endParaRPr lang="en-IN" dirty="0"/>
          </a:p>
        </p:txBody>
      </p:sp>
    </p:spTree>
    <p:extLst>
      <p:ext uri="{BB962C8B-B14F-4D97-AF65-F5344CB8AC3E}">
        <p14:creationId xmlns:p14="http://schemas.microsoft.com/office/powerpoint/2010/main" val="2099083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90D02A-D603-49AD-B425-BEDD2E9DEDF4}"/>
              </a:ext>
            </a:extLst>
          </p:cNvPr>
          <p:cNvSpPr>
            <a:spLocks noGrp="1"/>
          </p:cNvSpPr>
          <p:nvPr>
            <p:ph idx="1"/>
          </p:nvPr>
        </p:nvSpPr>
        <p:spPr>
          <a:xfrm>
            <a:off x="838199" y="105878"/>
            <a:ext cx="11010499" cy="6660682"/>
          </a:xfrm>
        </p:spPr>
        <p:txBody>
          <a:bodyPr>
            <a:normAutofit lnSpcReduction="10000"/>
          </a:bodyPr>
          <a:lstStyle/>
          <a:p>
            <a:pPr algn="l"/>
            <a:r>
              <a:rPr lang="en-US" sz="2400" b="1" u="none" strike="noStrike" baseline="0" dirty="0">
                <a:latin typeface="Times New Roman" panose="02020603050405020304" pitchFamily="18" charset="0"/>
              </a:rPr>
              <a:t>Connected load</a:t>
            </a:r>
            <a:r>
              <a:rPr lang="en-US" sz="2400" b="1" dirty="0">
                <a:latin typeface="Times New Roman" panose="02020603050405020304" pitchFamily="18" charset="0"/>
              </a:rPr>
              <a:t> (C.L): </a:t>
            </a:r>
            <a:r>
              <a:rPr lang="en-US" sz="2400" b="0" u="none" strike="noStrike" baseline="0" dirty="0">
                <a:latin typeface="Times New Roman" panose="02020603050405020304" pitchFamily="18" charset="0"/>
              </a:rPr>
              <a:t>It is the sum of continuous ratings of all the equipment connected to </a:t>
            </a:r>
            <a:r>
              <a:rPr lang="en-IN" sz="2400" b="0" u="none" strike="noStrike" baseline="0" dirty="0">
                <a:latin typeface="Times New Roman" panose="02020603050405020304" pitchFamily="18" charset="0"/>
              </a:rPr>
              <a:t>supply system.</a:t>
            </a:r>
          </a:p>
          <a:p>
            <a:pPr algn="l"/>
            <a:r>
              <a:rPr lang="en-US" sz="2400" b="1" u="none" strike="noStrike" baseline="0" dirty="0">
                <a:latin typeface="Times New Roman" panose="02020603050405020304" pitchFamily="18" charset="0"/>
              </a:rPr>
              <a:t>Maximum demand (M.D)</a:t>
            </a:r>
            <a:r>
              <a:rPr lang="en-US" sz="2400" b="0" u="none" strike="noStrike" baseline="0" dirty="0">
                <a:latin typeface="Times New Roman" panose="02020603050405020304" pitchFamily="18" charset="0"/>
              </a:rPr>
              <a:t>: It is the greatest demand of load on the power station during a </a:t>
            </a:r>
            <a:r>
              <a:rPr lang="en-IN" sz="2400" b="0" u="none" strike="noStrike" baseline="0" dirty="0">
                <a:latin typeface="Times New Roman" panose="02020603050405020304" pitchFamily="18" charset="0"/>
              </a:rPr>
              <a:t>given period.</a:t>
            </a:r>
          </a:p>
          <a:p>
            <a:pPr algn="l"/>
            <a:r>
              <a:rPr lang="en-US" sz="2400" b="1" u="none" strike="noStrike" baseline="0" dirty="0">
                <a:latin typeface="Times New Roman" panose="02020603050405020304" pitchFamily="18" charset="0"/>
              </a:rPr>
              <a:t>M.D </a:t>
            </a:r>
            <a:r>
              <a:rPr lang="en-IN" sz="2400" b="0" i="0" u="none" strike="noStrike" baseline="0" dirty="0">
                <a:solidFill>
                  <a:srgbClr val="231F20"/>
                </a:solidFill>
                <a:latin typeface="Times New Roman" panose="02020603050405020304" pitchFamily="18" charset="0"/>
              </a:rPr>
              <a:t>helps in determining </a:t>
            </a:r>
            <a:r>
              <a:rPr lang="en-US" sz="2400" b="0" i="0" u="none" strike="noStrike" baseline="0" dirty="0">
                <a:solidFill>
                  <a:srgbClr val="231F20"/>
                </a:solidFill>
                <a:latin typeface="Times New Roman" panose="02020603050405020304" pitchFamily="18" charset="0"/>
              </a:rPr>
              <a:t>the installed capacity of the station</a:t>
            </a:r>
            <a:endParaRPr lang="en-IN" sz="2400" b="0" u="none" strike="noStrike" baseline="0" dirty="0">
              <a:latin typeface="Times New Roman" panose="02020603050405020304" pitchFamily="18" charset="0"/>
            </a:endParaRPr>
          </a:p>
          <a:p>
            <a:pPr algn="l"/>
            <a:r>
              <a:rPr lang="en-US" sz="2400" b="1" u="none" strike="noStrike" baseline="0" dirty="0">
                <a:latin typeface="Times New Roman" panose="02020603050405020304" pitchFamily="18" charset="0"/>
              </a:rPr>
              <a:t>M.D </a:t>
            </a:r>
            <a:r>
              <a:rPr lang="en-IN" sz="2400" b="0" i="0" u="none" strike="noStrike" baseline="0" dirty="0">
                <a:solidFill>
                  <a:srgbClr val="231F20"/>
                </a:solidFill>
                <a:latin typeface="Times New Roman" panose="02020603050405020304" pitchFamily="18" charset="0"/>
              </a:rPr>
              <a:t>is generally </a:t>
            </a:r>
            <a:r>
              <a:rPr lang="en-US" sz="2400" b="0" i="0" u="none" strike="noStrike" baseline="0" dirty="0">
                <a:solidFill>
                  <a:srgbClr val="231F20"/>
                </a:solidFill>
                <a:latin typeface="Times New Roman" panose="02020603050405020304" pitchFamily="18" charset="0"/>
              </a:rPr>
              <a:t>less than the connected load</a:t>
            </a:r>
            <a:endParaRPr lang="en-IN" sz="2400" b="0" u="none" strike="noStrike" baseline="0" dirty="0">
              <a:latin typeface="Times New Roman" panose="02020603050405020304" pitchFamily="18" charset="0"/>
            </a:endParaRPr>
          </a:p>
          <a:p>
            <a:pPr algn="l"/>
            <a:r>
              <a:rPr lang="en-US" sz="2400" b="1" u="none" strike="noStrike" baseline="0" dirty="0">
                <a:latin typeface="Times New Roman" panose="02020603050405020304" pitchFamily="18" charset="0"/>
              </a:rPr>
              <a:t>Demand factor (</a:t>
            </a:r>
            <a:r>
              <a:rPr lang="en-US" sz="2400" b="1" u="none" strike="noStrike" baseline="0" dirty="0" err="1">
                <a:latin typeface="Times New Roman" panose="02020603050405020304" pitchFamily="18" charset="0"/>
              </a:rPr>
              <a:t>De.F</a:t>
            </a:r>
            <a:r>
              <a:rPr lang="en-US" sz="2400" b="1" u="none" strike="noStrike" baseline="0" dirty="0">
                <a:latin typeface="Times New Roman" panose="02020603050405020304" pitchFamily="18" charset="0"/>
              </a:rPr>
              <a:t>): </a:t>
            </a:r>
            <a:r>
              <a:rPr lang="en-US" sz="2400" b="0" u="none" strike="noStrike" baseline="0" dirty="0">
                <a:latin typeface="Times New Roman" panose="02020603050405020304" pitchFamily="18" charset="0"/>
              </a:rPr>
              <a:t>It is the ratio of maximum demand on the power station to its connected load</a:t>
            </a:r>
          </a:p>
          <a:p>
            <a:pPr algn="l"/>
            <a:r>
              <a:rPr lang="en-US" sz="2600" b="1" u="none" strike="noStrike" baseline="0" dirty="0" err="1">
                <a:latin typeface="Times New Roman" panose="02020603050405020304" pitchFamily="18" charset="0"/>
              </a:rPr>
              <a:t>De.F</a:t>
            </a:r>
            <a:r>
              <a:rPr lang="en-US" sz="2600" b="1" u="none" strike="noStrike" baseline="0" dirty="0">
                <a:latin typeface="Times New Roman" panose="02020603050405020304" pitchFamily="18" charset="0"/>
              </a:rPr>
              <a:t> </a:t>
            </a:r>
            <a:r>
              <a:rPr lang="en-US" sz="2600" b="0" i="0" u="none" strike="noStrike" baseline="0" dirty="0">
                <a:solidFill>
                  <a:srgbClr val="231F20"/>
                </a:solidFill>
                <a:latin typeface="Times New Roman" panose="02020603050405020304" pitchFamily="18" charset="0"/>
              </a:rPr>
              <a:t>is vital in determining the capacity of </a:t>
            </a:r>
            <a:r>
              <a:rPr lang="en-IN" sz="2600" b="0" i="0" u="none" strike="noStrike" baseline="0" dirty="0">
                <a:solidFill>
                  <a:srgbClr val="231F20"/>
                </a:solidFill>
                <a:latin typeface="Times New Roman" panose="02020603050405020304" pitchFamily="18" charset="0"/>
              </a:rPr>
              <a:t>the plant equipment</a:t>
            </a:r>
            <a:endParaRPr lang="en-US" sz="2600" b="0" u="none" strike="noStrike" baseline="0" dirty="0">
              <a:latin typeface="Times New Roman" panose="02020603050405020304" pitchFamily="18" charset="0"/>
            </a:endParaRPr>
          </a:p>
          <a:p>
            <a:pPr algn="l"/>
            <a:r>
              <a:rPr lang="en-US" sz="2400" b="0" u="none" strike="noStrike" baseline="0" dirty="0">
                <a:latin typeface="Times New Roman" panose="02020603050405020304" pitchFamily="18" charset="0"/>
              </a:rPr>
              <a:t>The average of loads occurring on the power station in a given period (day or month or year) is known as </a:t>
            </a:r>
            <a:r>
              <a:rPr lang="en-US" sz="2400" b="1" u="none" strike="noStrike" baseline="0" dirty="0">
                <a:latin typeface="Times New Roman" panose="02020603050405020304" pitchFamily="18" charset="0"/>
              </a:rPr>
              <a:t>average load </a:t>
            </a:r>
            <a:r>
              <a:rPr lang="en-US" sz="2400" b="0" u="none" strike="noStrike" baseline="0" dirty="0">
                <a:latin typeface="Times New Roman" panose="02020603050405020304" pitchFamily="18" charset="0"/>
              </a:rPr>
              <a:t>or </a:t>
            </a:r>
            <a:r>
              <a:rPr lang="en-US" sz="2400" b="1" u="none" strike="noStrike" baseline="0" dirty="0">
                <a:latin typeface="Times New Roman" panose="02020603050405020304" pitchFamily="18" charset="0"/>
              </a:rPr>
              <a:t>average demand</a:t>
            </a:r>
          </a:p>
          <a:p>
            <a:pPr algn="l"/>
            <a:endParaRPr lang="en-US" sz="2400" b="1" dirty="0">
              <a:latin typeface="Times New Roman" panose="02020603050405020304" pitchFamily="18" charset="0"/>
            </a:endParaRPr>
          </a:p>
          <a:p>
            <a:pPr algn="l"/>
            <a:endParaRPr lang="en-US" sz="2400" b="1" strike="noStrike" baseline="0" dirty="0">
              <a:latin typeface="Times New Roman" panose="02020603050405020304" pitchFamily="18" charset="0"/>
            </a:endParaRPr>
          </a:p>
          <a:p>
            <a:pPr marL="0" indent="0" algn="l">
              <a:buNone/>
            </a:pPr>
            <a:endParaRPr lang="en-US" sz="2400" strike="noStrike" baseline="0" dirty="0">
              <a:latin typeface="Times New Roman" panose="02020603050405020304" pitchFamily="18" charset="0"/>
            </a:endParaRPr>
          </a:p>
          <a:p>
            <a:pPr algn="l"/>
            <a:endParaRPr lang="en-US" sz="2400" dirty="0">
              <a:latin typeface="Times New Roman" panose="02020603050405020304" pitchFamily="18" charset="0"/>
            </a:endParaRPr>
          </a:p>
          <a:p>
            <a:pPr algn="l"/>
            <a:r>
              <a:rPr lang="en-US" sz="2400" b="1" strike="noStrike" baseline="0" dirty="0">
                <a:latin typeface="Times New Roman" panose="02020603050405020304" pitchFamily="18" charset="0"/>
              </a:rPr>
              <a:t>Load factor(L.F): </a:t>
            </a:r>
            <a:r>
              <a:rPr lang="en-US" sz="2400" strike="noStrike" baseline="0" dirty="0">
                <a:latin typeface="Times New Roman" panose="02020603050405020304" pitchFamily="18" charset="0"/>
              </a:rPr>
              <a:t>The ratio of average load to the maximum demand during a given period is </a:t>
            </a:r>
            <a:r>
              <a:rPr lang="en-IN" sz="2400" strike="noStrike" baseline="0" dirty="0">
                <a:latin typeface="Times New Roman" panose="02020603050405020304" pitchFamily="18" charset="0"/>
              </a:rPr>
              <a:t>known as load factor</a:t>
            </a:r>
          </a:p>
          <a:p>
            <a:pPr algn="l"/>
            <a:endParaRPr lang="en-IN" sz="3600" dirty="0"/>
          </a:p>
        </p:txBody>
      </p:sp>
      <p:pic>
        <p:nvPicPr>
          <p:cNvPr id="4" name="Picture 3">
            <a:extLst>
              <a:ext uri="{FF2B5EF4-FFF2-40B4-BE49-F238E27FC236}">
                <a16:creationId xmlns:a16="http://schemas.microsoft.com/office/drawing/2014/main" id="{021F56F6-4B63-40EF-8111-D69041A6750A}"/>
              </a:ext>
            </a:extLst>
          </p:cNvPr>
          <p:cNvPicPr>
            <a:picLocks noChangeAspect="1"/>
          </p:cNvPicPr>
          <p:nvPr/>
        </p:nvPicPr>
        <p:blipFill>
          <a:blip r:embed="rId2"/>
          <a:stretch>
            <a:fillRect/>
          </a:stretch>
        </p:blipFill>
        <p:spPr>
          <a:xfrm>
            <a:off x="3256209" y="4218638"/>
            <a:ext cx="5704911" cy="1707309"/>
          </a:xfrm>
          <a:prstGeom prst="rect">
            <a:avLst/>
          </a:prstGeom>
        </p:spPr>
      </p:pic>
    </p:spTree>
    <p:extLst>
      <p:ext uri="{BB962C8B-B14F-4D97-AF65-F5344CB8AC3E}">
        <p14:creationId xmlns:p14="http://schemas.microsoft.com/office/powerpoint/2010/main" val="4554686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4ADCAF-74AB-4BBB-BD99-A60FE7785120}"/>
              </a:ext>
            </a:extLst>
          </p:cNvPr>
          <p:cNvSpPr>
            <a:spLocks noGrp="1"/>
          </p:cNvSpPr>
          <p:nvPr>
            <p:ph idx="1"/>
          </p:nvPr>
        </p:nvSpPr>
        <p:spPr>
          <a:xfrm>
            <a:off x="484471" y="417629"/>
            <a:ext cx="11223057" cy="6522186"/>
          </a:xfrm>
        </p:spPr>
        <p:txBody>
          <a:bodyPr>
            <a:normAutofit/>
          </a:bodyPr>
          <a:lstStyle/>
          <a:p>
            <a:r>
              <a:rPr lang="en-US" sz="2400" b="0" i="0" u="none" strike="noStrike" baseline="0" dirty="0">
                <a:solidFill>
                  <a:srgbClr val="231F20"/>
                </a:solidFill>
                <a:latin typeface="Times New Roman" panose="02020603050405020304" pitchFamily="18" charset="0"/>
              </a:rPr>
              <a:t>L.F  is always less than one because average load is smaller than the maximum demand.</a:t>
            </a:r>
          </a:p>
          <a:p>
            <a:pPr algn="l"/>
            <a:r>
              <a:rPr lang="en-US" sz="2400" b="0" i="0" u="none" strike="noStrike" baseline="0" dirty="0">
                <a:solidFill>
                  <a:srgbClr val="231F20"/>
                </a:solidFill>
                <a:latin typeface="Times New Roman" panose="02020603050405020304" pitchFamily="18" charset="0"/>
              </a:rPr>
              <a:t>daily load factor, monthly load factor or annual load factor</a:t>
            </a:r>
          </a:p>
          <a:p>
            <a:pPr algn="l"/>
            <a:endParaRPr lang="en-US" sz="2400" dirty="0">
              <a:solidFill>
                <a:srgbClr val="231F20"/>
              </a:solidFill>
              <a:latin typeface="Times New Roman" panose="02020603050405020304" pitchFamily="18" charset="0"/>
            </a:endParaRPr>
          </a:p>
          <a:p>
            <a:pPr algn="l"/>
            <a:endParaRPr lang="en-US" sz="2400" b="0" i="0" u="none" strike="noStrike" baseline="0" dirty="0">
              <a:solidFill>
                <a:srgbClr val="231F20"/>
              </a:solidFill>
              <a:latin typeface="Times New Roman" panose="02020603050405020304" pitchFamily="18" charset="0"/>
            </a:endParaRPr>
          </a:p>
          <a:p>
            <a:pPr algn="l"/>
            <a:endParaRPr lang="en-US" sz="2400" dirty="0">
              <a:solidFill>
                <a:srgbClr val="231F20"/>
              </a:solidFill>
              <a:latin typeface="Times New Roman" panose="02020603050405020304" pitchFamily="18" charset="0"/>
            </a:endParaRPr>
          </a:p>
          <a:p>
            <a:pPr algn="l"/>
            <a:endParaRPr lang="en-US" sz="2400" b="0" i="0" u="none" strike="noStrike" baseline="0" dirty="0">
              <a:solidFill>
                <a:srgbClr val="231F20"/>
              </a:solidFill>
              <a:latin typeface="Times New Roman" panose="02020603050405020304" pitchFamily="18" charset="0"/>
            </a:endParaRPr>
          </a:p>
          <a:p>
            <a:pPr marL="0" indent="0" algn="l">
              <a:buNone/>
            </a:pPr>
            <a:endParaRPr lang="en-US" sz="2400" dirty="0">
              <a:solidFill>
                <a:srgbClr val="231F20"/>
              </a:solidFill>
              <a:latin typeface="Times New Roman" panose="02020603050405020304" pitchFamily="18" charset="0"/>
            </a:endParaRPr>
          </a:p>
          <a:p>
            <a:pPr algn="l"/>
            <a:r>
              <a:rPr lang="en-US" sz="2400" b="0" i="0" u="none" strike="noStrike" baseline="0" dirty="0">
                <a:solidFill>
                  <a:srgbClr val="231F20"/>
                </a:solidFill>
                <a:latin typeface="Times New Roman" panose="02020603050405020304" pitchFamily="18" charset="0"/>
              </a:rPr>
              <a:t>The load factor plays key role in determining the overall cost per unit generated. Higher the load factor of the power station, lesser</a:t>
            </a:r>
            <a:r>
              <a:rPr lang="en-US" sz="2400" b="0" i="0" u="none" strike="noStrike" baseline="0" dirty="0">
                <a:solidFill>
                  <a:srgbClr val="005AAB"/>
                </a:solidFill>
                <a:latin typeface="Times New Roman" panose="02020603050405020304" pitchFamily="18" charset="0"/>
              </a:rPr>
              <a:t> </a:t>
            </a:r>
            <a:r>
              <a:rPr lang="en-US" sz="2400" b="0" i="0" u="none" strike="noStrike" baseline="0" dirty="0">
                <a:solidFill>
                  <a:srgbClr val="231F20"/>
                </a:solidFill>
                <a:latin typeface="Times New Roman" panose="02020603050405020304" pitchFamily="18" charset="0"/>
              </a:rPr>
              <a:t>will be the cost per unit </a:t>
            </a:r>
            <a:r>
              <a:rPr lang="en-IN" sz="2400" b="0" i="0" u="none" strike="noStrike" baseline="0" dirty="0">
                <a:solidFill>
                  <a:srgbClr val="231F20"/>
                </a:solidFill>
                <a:latin typeface="Times New Roman" panose="02020603050405020304" pitchFamily="18" charset="0"/>
              </a:rPr>
              <a:t>generated.</a:t>
            </a:r>
          </a:p>
          <a:p>
            <a:pPr algn="l"/>
            <a:r>
              <a:rPr lang="en-US" sz="2400" b="1" u="none" strike="noStrike" baseline="0" dirty="0">
                <a:latin typeface="Times New Roman" panose="02020603050405020304" pitchFamily="18" charset="0"/>
              </a:rPr>
              <a:t>Diversity factor (D.F): </a:t>
            </a:r>
            <a:r>
              <a:rPr lang="en-US" sz="2400" b="0" u="none" strike="noStrike" baseline="0" dirty="0">
                <a:latin typeface="Times New Roman" panose="02020603050405020304" pitchFamily="18" charset="0"/>
              </a:rPr>
              <a:t>The ratio of the sum of individual maximum demands to the maximum demand on power station is known as </a:t>
            </a:r>
            <a:r>
              <a:rPr lang="en-US" sz="2400" b="1" u="none" strike="noStrike" baseline="0" dirty="0">
                <a:latin typeface="Times New Roman" panose="02020603050405020304" pitchFamily="18" charset="0"/>
              </a:rPr>
              <a:t>diversity factor</a:t>
            </a:r>
          </a:p>
          <a:p>
            <a:pPr marL="0" indent="0" algn="l">
              <a:buNone/>
            </a:pPr>
            <a:endParaRPr lang="en-US" sz="2400" b="1" dirty="0">
              <a:latin typeface="Times New Roman" panose="02020603050405020304" pitchFamily="18" charset="0"/>
            </a:endParaRPr>
          </a:p>
          <a:p>
            <a:pPr algn="l"/>
            <a:endParaRPr lang="en-US" sz="1800" b="0" i="0" u="none" strike="noStrike" baseline="0" dirty="0">
              <a:solidFill>
                <a:srgbClr val="231F20"/>
              </a:solidFill>
              <a:latin typeface="Times New Roman" panose="02020603050405020304" pitchFamily="18" charset="0"/>
            </a:endParaRPr>
          </a:p>
          <a:p>
            <a:pPr algn="l"/>
            <a:r>
              <a:rPr lang="en-US" sz="2400" b="0" i="0" u="none" strike="noStrike" baseline="0" dirty="0">
                <a:solidFill>
                  <a:srgbClr val="231F20"/>
                </a:solidFill>
                <a:latin typeface="Times New Roman" panose="02020603050405020304" pitchFamily="18" charset="0"/>
              </a:rPr>
              <a:t>M.D on the power station is always less than the sum of individual maximum demands of the consumers (D.F&gt;1)</a:t>
            </a:r>
            <a:endParaRPr lang="en-IN" sz="2400" b="0" u="none" strike="noStrike" baseline="0" dirty="0">
              <a:latin typeface="Times New Roman" panose="02020603050405020304" pitchFamily="18" charset="0"/>
            </a:endParaRPr>
          </a:p>
          <a:p>
            <a:pPr algn="l"/>
            <a:endParaRPr lang="en-US" sz="2400" dirty="0">
              <a:solidFill>
                <a:srgbClr val="231F20"/>
              </a:solidFill>
              <a:latin typeface="Times New Roman" panose="02020603050405020304" pitchFamily="18" charset="0"/>
            </a:endParaRPr>
          </a:p>
          <a:p>
            <a:pPr algn="l"/>
            <a:endParaRPr lang="en-US" sz="1800" b="0" i="0" u="none" strike="noStrike" baseline="0" dirty="0">
              <a:solidFill>
                <a:srgbClr val="231F20"/>
              </a:solidFill>
              <a:latin typeface="Times New Roman" panose="02020603050405020304" pitchFamily="18" charset="0"/>
            </a:endParaRPr>
          </a:p>
          <a:p>
            <a:pPr algn="l"/>
            <a:endParaRPr lang="en-US" sz="1800" dirty="0">
              <a:solidFill>
                <a:srgbClr val="231F20"/>
              </a:solidFill>
              <a:latin typeface="Times New Roman" panose="02020603050405020304" pitchFamily="18" charset="0"/>
            </a:endParaRPr>
          </a:p>
          <a:p>
            <a:pPr algn="l"/>
            <a:endParaRPr lang="en-US" sz="1800" b="0" i="0" u="none" strike="noStrike" baseline="0" dirty="0">
              <a:solidFill>
                <a:srgbClr val="231F20"/>
              </a:solidFill>
              <a:latin typeface="Times New Roman" panose="02020603050405020304" pitchFamily="18" charset="0"/>
            </a:endParaRPr>
          </a:p>
          <a:p>
            <a:pPr algn="l"/>
            <a:endParaRPr lang="en-US" sz="1800" dirty="0">
              <a:solidFill>
                <a:srgbClr val="231F20"/>
              </a:solidFill>
              <a:latin typeface="Times New Roman" panose="02020603050405020304" pitchFamily="18" charset="0"/>
            </a:endParaRPr>
          </a:p>
          <a:p>
            <a:pPr algn="l"/>
            <a:endParaRPr lang="en-US" sz="1800" b="0" i="0" u="none" strike="noStrike" baseline="0" dirty="0">
              <a:solidFill>
                <a:srgbClr val="231F20"/>
              </a:solidFill>
              <a:latin typeface="Times New Roman" panose="02020603050405020304" pitchFamily="18" charset="0"/>
            </a:endParaRPr>
          </a:p>
          <a:p>
            <a:endParaRPr lang="en-US" sz="1800" b="0" i="0" u="none" strike="noStrike" baseline="0" dirty="0">
              <a:solidFill>
                <a:srgbClr val="231F20"/>
              </a:solidFill>
              <a:latin typeface="Times New Roman" panose="02020603050405020304" pitchFamily="18" charset="0"/>
            </a:endParaRPr>
          </a:p>
          <a:p>
            <a:pPr algn="l"/>
            <a:endParaRPr lang="en-IN" dirty="0"/>
          </a:p>
        </p:txBody>
      </p:sp>
      <p:pic>
        <p:nvPicPr>
          <p:cNvPr id="5" name="Picture 4">
            <a:extLst>
              <a:ext uri="{FF2B5EF4-FFF2-40B4-BE49-F238E27FC236}">
                <a16:creationId xmlns:a16="http://schemas.microsoft.com/office/drawing/2014/main" id="{31C11591-4D55-43BE-B739-1F4006DB8F0F}"/>
              </a:ext>
            </a:extLst>
          </p:cNvPr>
          <p:cNvPicPr>
            <a:picLocks noChangeAspect="1"/>
          </p:cNvPicPr>
          <p:nvPr/>
        </p:nvPicPr>
        <p:blipFill>
          <a:blip r:embed="rId2"/>
          <a:stretch>
            <a:fillRect/>
          </a:stretch>
        </p:blipFill>
        <p:spPr>
          <a:xfrm>
            <a:off x="2890909" y="1499353"/>
            <a:ext cx="5274399" cy="1778157"/>
          </a:xfrm>
          <a:prstGeom prst="rect">
            <a:avLst/>
          </a:prstGeom>
        </p:spPr>
      </p:pic>
      <p:pic>
        <p:nvPicPr>
          <p:cNvPr id="4" name="Picture 3">
            <a:extLst>
              <a:ext uri="{FF2B5EF4-FFF2-40B4-BE49-F238E27FC236}">
                <a16:creationId xmlns:a16="http://schemas.microsoft.com/office/drawing/2014/main" id="{77E787E1-822B-477A-ABA5-F679403B967D}"/>
              </a:ext>
            </a:extLst>
          </p:cNvPr>
          <p:cNvPicPr>
            <a:picLocks noChangeAspect="1"/>
          </p:cNvPicPr>
          <p:nvPr/>
        </p:nvPicPr>
        <p:blipFill>
          <a:blip r:embed="rId3"/>
          <a:stretch>
            <a:fillRect/>
          </a:stretch>
        </p:blipFill>
        <p:spPr>
          <a:xfrm>
            <a:off x="3741946" y="5358647"/>
            <a:ext cx="4708105" cy="512764"/>
          </a:xfrm>
          <a:prstGeom prst="rect">
            <a:avLst/>
          </a:prstGeom>
        </p:spPr>
      </p:pic>
    </p:spTree>
    <p:extLst>
      <p:ext uri="{BB962C8B-B14F-4D97-AF65-F5344CB8AC3E}">
        <p14:creationId xmlns:p14="http://schemas.microsoft.com/office/powerpoint/2010/main" val="11455126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8A7D2-A874-486E-BB10-C3328E1025B9}"/>
              </a:ext>
            </a:extLst>
          </p:cNvPr>
          <p:cNvSpPr>
            <a:spLocks noGrp="1"/>
          </p:cNvSpPr>
          <p:nvPr>
            <p:ph idx="1"/>
          </p:nvPr>
        </p:nvSpPr>
        <p:spPr>
          <a:xfrm>
            <a:off x="405064" y="208579"/>
            <a:ext cx="10163475" cy="6548355"/>
          </a:xfrm>
        </p:spPr>
        <p:txBody>
          <a:bodyPr>
            <a:normAutofit/>
          </a:bodyPr>
          <a:lstStyle/>
          <a:p>
            <a:pPr algn="l"/>
            <a:r>
              <a:rPr lang="en-US" sz="2400" b="1" u="none" strike="noStrike" baseline="0" dirty="0">
                <a:latin typeface="Times New Roman" panose="02020603050405020304" pitchFamily="18" charset="0"/>
              </a:rPr>
              <a:t>Plant capacity factor(</a:t>
            </a:r>
            <a:r>
              <a:rPr lang="en-US" sz="2400" b="1" u="none" strike="noStrike" baseline="0" dirty="0" err="1">
                <a:latin typeface="Times New Roman" panose="02020603050405020304" pitchFamily="18" charset="0"/>
              </a:rPr>
              <a:t>p.c.f</a:t>
            </a:r>
            <a:r>
              <a:rPr lang="en-US" sz="2400" b="1" u="none" strike="noStrike" baseline="0" dirty="0">
                <a:latin typeface="Times New Roman" panose="02020603050405020304" pitchFamily="18" charset="0"/>
              </a:rPr>
              <a:t>): </a:t>
            </a:r>
            <a:r>
              <a:rPr lang="en-US" sz="2400" b="0" u="none" strike="noStrike" baseline="0" dirty="0">
                <a:latin typeface="Times New Roman" panose="02020603050405020304" pitchFamily="18" charset="0"/>
              </a:rPr>
              <a:t>It is the ratio of actual energy produced to the maximum possible energy that could have been produced during a given period</a:t>
            </a:r>
          </a:p>
          <a:p>
            <a:pPr algn="l"/>
            <a:endParaRPr lang="en-US" sz="2400" dirty="0">
              <a:latin typeface="Times New Roman" panose="02020603050405020304" pitchFamily="18" charset="0"/>
            </a:endParaRPr>
          </a:p>
          <a:p>
            <a:pPr algn="l"/>
            <a:endParaRPr lang="en-US" sz="1800" b="0" i="0" u="none" strike="noStrike" baseline="0" dirty="0">
              <a:solidFill>
                <a:srgbClr val="231F20"/>
              </a:solidFill>
              <a:latin typeface="Times New Roman" panose="02020603050405020304" pitchFamily="18" charset="0"/>
            </a:endParaRPr>
          </a:p>
          <a:p>
            <a:pPr algn="l"/>
            <a:r>
              <a:rPr lang="en-US" sz="2400" b="0" i="0" u="none" strike="noStrike" baseline="0" dirty="0">
                <a:solidFill>
                  <a:srgbClr val="231F20"/>
                </a:solidFill>
                <a:latin typeface="Times New Roman" panose="02020603050405020304" pitchFamily="18" charset="0"/>
              </a:rPr>
              <a:t>The plant capacity factor is an indication of the reserve capacity of the plant</a:t>
            </a:r>
          </a:p>
          <a:p>
            <a:pPr algn="l"/>
            <a:r>
              <a:rPr lang="en-US" sz="2400" b="0" i="0" u="none" strike="noStrike" baseline="0" dirty="0">
                <a:solidFill>
                  <a:srgbClr val="231F20"/>
                </a:solidFill>
                <a:latin typeface="Times New Roman" panose="02020603050405020304" pitchFamily="18" charset="0"/>
              </a:rPr>
              <a:t>If the maximum demand on the plant is equal to the plant capacity, then load </a:t>
            </a:r>
            <a:r>
              <a:rPr lang="en-US" sz="2400" u="none" strike="noStrike" baseline="0" dirty="0">
                <a:latin typeface="Times New Roman" panose="02020603050405020304" pitchFamily="18" charset="0"/>
              </a:rPr>
              <a:t>factor and plant capacity factor will have the same value</a:t>
            </a:r>
          </a:p>
          <a:p>
            <a:pPr algn="l"/>
            <a:r>
              <a:rPr lang="en-US" sz="2400" b="1" u="none" strike="noStrike" baseline="0" dirty="0">
                <a:latin typeface="Times New Roman" panose="02020603050405020304" pitchFamily="18" charset="0"/>
              </a:rPr>
              <a:t>Plant use factor(</a:t>
            </a:r>
            <a:r>
              <a:rPr lang="en-US" sz="2400" b="1" u="none" strike="noStrike" baseline="0" dirty="0" err="1">
                <a:latin typeface="Times New Roman" panose="02020603050405020304" pitchFamily="18" charset="0"/>
              </a:rPr>
              <a:t>p.u</a:t>
            </a:r>
            <a:r>
              <a:rPr lang="en-US" sz="2400" b="1" dirty="0" err="1">
                <a:latin typeface="Times New Roman" panose="02020603050405020304" pitchFamily="18" charset="0"/>
              </a:rPr>
              <a:t>.</a:t>
            </a:r>
            <a:r>
              <a:rPr lang="en-US" sz="2400" b="1" u="none" strike="noStrike" baseline="0" dirty="0" err="1">
                <a:latin typeface="Times New Roman" panose="02020603050405020304" pitchFamily="18" charset="0"/>
              </a:rPr>
              <a:t>f</a:t>
            </a:r>
            <a:r>
              <a:rPr lang="en-US" sz="2400" b="1" u="none" strike="noStrike" baseline="0" dirty="0">
                <a:latin typeface="Times New Roman" panose="02020603050405020304" pitchFamily="18" charset="0"/>
              </a:rPr>
              <a:t>): </a:t>
            </a:r>
            <a:r>
              <a:rPr lang="en-US" sz="2400" u="none" strike="noStrike" baseline="0" dirty="0">
                <a:latin typeface="Times New Roman" panose="02020603050405020304" pitchFamily="18" charset="0"/>
              </a:rPr>
              <a:t>It is ratio of kWh generated to the product of plant capacity and the number of hours for which the plant was in operation</a:t>
            </a:r>
          </a:p>
          <a:p>
            <a:pPr algn="l"/>
            <a:endParaRPr lang="en-US" sz="2400" dirty="0">
              <a:latin typeface="Times New Roman" panose="02020603050405020304" pitchFamily="18" charset="0"/>
            </a:endParaRPr>
          </a:p>
          <a:p>
            <a:pPr algn="l"/>
            <a:endParaRPr lang="en-US" sz="2400" dirty="0">
              <a:latin typeface="Times New Roman" panose="02020603050405020304" pitchFamily="18" charset="0"/>
            </a:endParaRPr>
          </a:p>
          <a:p>
            <a:pPr algn="l"/>
            <a:r>
              <a:rPr lang="en-US" sz="2400" b="0" u="none" strike="noStrike" baseline="0" dirty="0">
                <a:latin typeface="Times New Roman" panose="02020603050405020304" pitchFamily="18" charset="0"/>
              </a:rPr>
              <a:t>When the load elements of a load curve are arranged in the order of descending magnitudes</a:t>
            </a:r>
            <a:r>
              <a:rPr lang="en-US" sz="2400" b="0" u="none" strike="noStrike" baseline="0">
                <a:latin typeface="Times New Roman" panose="02020603050405020304" pitchFamily="18" charset="0"/>
              </a:rPr>
              <a:t>, the curve </a:t>
            </a:r>
            <a:r>
              <a:rPr lang="en-US" sz="2400" b="0" u="none" strike="noStrike" baseline="0" dirty="0">
                <a:latin typeface="Times New Roman" panose="02020603050405020304" pitchFamily="18" charset="0"/>
              </a:rPr>
              <a:t>thus obtained is called a </a:t>
            </a:r>
            <a:r>
              <a:rPr lang="en-US" sz="2400" b="1" u="none" strike="noStrike" baseline="0" dirty="0">
                <a:latin typeface="Times New Roman" panose="02020603050405020304" pitchFamily="18" charset="0"/>
              </a:rPr>
              <a:t>load duration curve.</a:t>
            </a:r>
            <a:endParaRPr lang="en-US" sz="2400" dirty="0">
              <a:latin typeface="Times New Roman" panose="02020603050405020304" pitchFamily="18" charset="0"/>
            </a:endParaRPr>
          </a:p>
          <a:p>
            <a:pPr algn="l"/>
            <a:endParaRPr lang="en-IN" sz="3600" dirty="0"/>
          </a:p>
        </p:txBody>
      </p:sp>
      <p:pic>
        <p:nvPicPr>
          <p:cNvPr id="5" name="Picture 4">
            <a:extLst>
              <a:ext uri="{FF2B5EF4-FFF2-40B4-BE49-F238E27FC236}">
                <a16:creationId xmlns:a16="http://schemas.microsoft.com/office/drawing/2014/main" id="{0313B3C5-63C6-4469-A0AE-5068675366C2}"/>
              </a:ext>
            </a:extLst>
          </p:cNvPr>
          <p:cNvPicPr>
            <a:picLocks noChangeAspect="1"/>
          </p:cNvPicPr>
          <p:nvPr/>
        </p:nvPicPr>
        <p:blipFill>
          <a:blip r:embed="rId2"/>
          <a:stretch>
            <a:fillRect/>
          </a:stretch>
        </p:blipFill>
        <p:spPr>
          <a:xfrm>
            <a:off x="3016161" y="1040754"/>
            <a:ext cx="6159678" cy="576289"/>
          </a:xfrm>
          <a:prstGeom prst="rect">
            <a:avLst/>
          </a:prstGeom>
        </p:spPr>
      </p:pic>
      <p:pic>
        <p:nvPicPr>
          <p:cNvPr id="7" name="Picture 6">
            <a:extLst>
              <a:ext uri="{FF2B5EF4-FFF2-40B4-BE49-F238E27FC236}">
                <a16:creationId xmlns:a16="http://schemas.microsoft.com/office/drawing/2014/main" id="{8E26991B-17AD-43B0-9D03-83677D259E57}"/>
              </a:ext>
            </a:extLst>
          </p:cNvPr>
          <p:cNvPicPr>
            <a:picLocks noChangeAspect="1"/>
          </p:cNvPicPr>
          <p:nvPr/>
        </p:nvPicPr>
        <p:blipFill>
          <a:blip r:embed="rId3"/>
          <a:stretch>
            <a:fillRect/>
          </a:stretch>
        </p:blipFill>
        <p:spPr>
          <a:xfrm>
            <a:off x="3546410" y="3890650"/>
            <a:ext cx="5099180" cy="669268"/>
          </a:xfrm>
          <a:prstGeom prst="rect">
            <a:avLst/>
          </a:prstGeom>
        </p:spPr>
      </p:pic>
    </p:spTree>
    <p:extLst>
      <p:ext uri="{BB962C8B-B14F-4D97-AF65-F5344CB8AC3E}">
        <p14:creationId xmlns:p14="http://schemas.microsoft.com/office/powerpoint/2010/main" val="1931396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A331-FCE6-45D3-960D-3B59673681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4481F0-7EB9-436B-A703-B0A2CE9D251D}"/>
              </a:ext>
            </a:extLst>
          </p:cNvPr>
          <p:cNvSpPr>
            <a:spLocks noGrp="1"/>
          </p:cNvSpPr>
          <p:nvPr>
            <p:ph idx="1"/>
          </p:nvPr>
        </p:nvSpPr>
        <p:spPr/>
        <p:txBody>
          <a:bodyPr/>
          <a:lstStyle/>
          <a:p>
            <a:pPr algn="l"/>
            <a:r>
              <a:rPr lang="en-IN" sz="1800" dirty="0">
                <a:solidFill>
                  <a:srgbClr val="231F20"/>
                </a:solidFill>
                <a:latin typeface="Times New Roman" panose="02020603050405020304" pitchFamily="18" charset="0"/>
              </a:rPr>
              <a:t>It</a:t>
            </a:r>
            <a:r>
              <a:rPr lang="en-IN" sz="1800" b="0" i="0" u="none" strike="noStrike" baseline="0" dirty="0">
                <a:solidFill>
                  <a:srgbClr val="231F20"/>
                </a:solidFill>
                <a:latin typeface="Times New Roman" panose="02020603050405020304" pitchFamily="18" charset="0"/>
              </a:rPr>
              <a:t> readily </a:t>
            </a:r>
            <a:r>
              <a:rPr lang="en-US" sz="1800" b="0" i="0" u="none" strike="noStrike" baseline="0" dirty="0">
                <a:solidFill>
                  <a:srgbClr val="231F20"/>
                </a:solidFill>
                <a:latin typeface="Times New Roman" panose="02020603050405020304" pitchFamily="18" charset="0"/>
              </a:rPr>
              <a:t>shows the number of hours during which the given load has prevailed.</a:t>
            </a:r>
          </a:p>
          <a:p>
            <a:pPr algn="l"/>
            <a:r>
              <a:rPr lang="en-US" sz="1800" b="0" i="0" u="none" strike="noStrike" baseline="0" dirty="0">
                <a:solidFill>
                  <a:srgbClr val="231F20"/>
                </a:solidFill>
                <a:latin typeface="Times New Roman" panose="02020603050405020304" pitchFamily="18" charset="0"/>
              </a:rPr>
              <a:t>The area under the load duration curve is equal to that of the corresponding load curve.</a:t>
            </a:r>
            <a:endParaRPr lang="en-IN" dirty="0"/>
          </a:p>
        </p:txBody>
      </p:sp>
      <p:pic>
        <p:nvPicPr>
          <p:cNvPr id="5" name="Picture 4">
            <a:extLst>
              <a:ext uri="{FF2B5EF4-FFF2-40B4-BE49-F238E27FC236}">
                <a16:creationId xmlns:a16="http://schemas.microsoft.com/office/drawing/2014/main" id="{82FC40EF-648B-4C9E-A463-4A33E77F4551}"/>
              </a:ext>
            </a:extLst>
          </p:cNvPr>
          <p:cNvPicPr>
            <a:picLocks noChangeAspect="1"/>
          </p:cNvPicPr>
          <p:nvPr/>
        </p:nvPicPr>
        <p:blipFill>
          <a:blip r:embed="rId2"/>
          <a:stretch>
            <a:fillRect/>
          </a:stretch>
        </p:blipFill>
        <p:spPr>
          <a:xfrm>
            <a:off x="2519186" y="2949784"/>
            <a:ext cx="6774677" cy="2998628"/>
          </a:xfrm>
          <a:prstGeom prst="rect">
            <a:avLst/>
          </a:prstGeom>
        </p:spPr>
      </p:pic>
    </p:spTree>
    <p:extLst>
      <p:ext uri="{BB962C8B-B14F-4D97-AF65-F5344CB8AC3E}">
        <p14:creationId xmlns:p14="http://schemas.microsoft.com/office/powerpoint/2010/main" val="29189257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3E37-A746-4E2D-B1DA-335931AD1826}"/>
              </a:ext>
            </a:extLst>
          </p:cNvPr>
          <p:cNvSpPr>
            <a:spLocks noGrp="1"/>
          </p:cNvSpPr>
          <p:nvPr>
            <p:ph type="title"/>
          </p:nvPr>
        </p:nvSpPr>
        <p:spPr/>
        <p:txBody>
          <a:bodyPr/>
          <a:lstStyle/>
          <a:p>
            <a:r>
              <a:rPr lang="en-IN" dirty="0"/>
              <a:t>Problem</a:t>
            </a:r>
          </a:p>
        </p:txBody>
      </p:sp>
      <p:pic>
        <p:nvPicPr>
          <p:cNvPr id="5" name="Picture 4">
            <a:extLst>
              <a:ext uri="{FF2B5EF4-FFF2-40B4-BE49-F238E27FC236}">
                <a16:creationId xmlns:a16="http://schemas.microsoft.com/office/drawing/2014/main" id="{E11A832D-6186-46FA-95BE-3FDC88B5D50B}"/>
              </a:ext>
            </a:extLst>
          </p:cNvPr>
          <p:cNvPicPr>
            <a:picLocks noChangeAspect="1"/>
          </p:cNvPicPr>
          <p:nvPr/>
        </p:nvPicPr>
        <p:blipFill>
          <a:blip r:embed="rId2"/>
          <a:stretch>
            <a:fillRect/>
          </a:stretch>
        </p:blipFill>
        <p:spPr>
          <a:xfrm>
            <a:off x="1224201" y="1511167"/>
            <a:ext cx="9280394" cy="1549961"/>
          </a:xfrm>
          <a:prstGeom prst="rect">
            <a:avLst/>
          </a:prstGeom>
        </p:spPr>
      </p:pic>
    </p:spTree>
    <p:extLst>
      <p:ext uri="{BB962C8B-B14F-4D97-AF65-F5344CB8AC3E}">
        <p14:creationId xmlns:p14="http://schemas.microsoft.com/office/powerpoint/2010/main" val="18721125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271FCE-4A22-457B-88D0-564DA962E50C}"/>
              </a:ext>
            </a:extLst>
          </p:cNvPr>
          <p:cNvPicPr>
            <a:picLocks noChangeAspect="1"/>
          </p:cNvPicPr>
          <p:nvPr/>
        </p:nvPicPr>
        <p:blipFill>
          <a:blip r:embed="rId2"/>
          <a:stretch>
            <a:fillRect/>
          </a:stretch>
        </p:blipFill>
        <p:spPr>
          <a:xfrm>
            <a:off x="3420295" y="351479"/>
            <a:ext cx="5043400" cy="3984803"/>
          </a:xfrm>
          <a:prstGeom prst="rect">
            <a:avLst/>
          </a:prstGeom>
        </p:spPr>
      </p:pic>
      <p:pic>
        <p:nvPicPr>
          <p:cNvPr id="7" name="Picture 6">
            <a:extLst>
              <a:ext uri="{FF2B5EF4-FFF2-40B4-BE49-F238E27FC236}">
                <a16:creationId xmlns:a16="http://schemas.microsoft.com/office/drawing/2014/main" id="{67BF6B65-0741-44F2-8496-1FC3F150E68C}"/>
              </a:ext>
            </a:extLst>
          </p:cNvPr>
          <p:cNvPicPr>
            <a:picLocks noChangeAspect="1"/>
          </p:cNvPicPr>
          <p:nvPr/>
        </p:nvPicPr>
        <p:blipFill>
          <a:blip r:embed="rId3"/>
          <a:stretch>
            <a:fillRect/>
          </a:stretch>
        </p:blipFill>
        <p:spPr>
          <a:xfrm>
            <a:off x="2182328" y="4771202"/>
            <a:ext cx="7827343" cy="1249662"/>
          </a:xfrm>
          <a:prstGeom prst="rect">
            <a:avLst/>
          </a:prstGeom>
        </p:spPr>
      </p:pic>
      <p:sp>
        <p:nvSpPr>
          <p:cNvPr id="2" name="Rectangle 1">
            <a:extLst>
              <a:ext uri="{FF2B5EF4-FFF2-40B4-BE49-F238E27FC236}">
                <a16:creationId xmlns:a16="http://schemas.microsoft.com/office/drawing/2014/main" id="{975DD7AC-610C-4353-A792-B0B64B0467BD}"/>
              </a:ext>
            </a:extLst>
          </p:cNvPr>
          <p:cNvSpPr/>
          <p:nvPr/>
        </p:nvSpPr>
        <p:spPr>
          <a:xfrm>
            <a:off x="3830855" y="5118365"/>
            <a:ext cx="6178816" cy="99140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5222406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271FCE-4A22-457B-88D0-564DA962E50C}"/>
              </a:ext>
            </a:extLst>
          </p:cNvPr>
          <p:cNvPicPr>
            <a:picLocks noChangeAspect="1"/>
          </p:cNvPicPr>
          <p:nvPr/>
        </p:nvPicPr>
        <p:blipFill>
          <a:blip r:embed="rId2"/>
          <a:stretch>
            <a:fillRect/>
          </a:stretch>
        </p:blipFill>
        <p:spPr>
          <a:xfrm>
            <a:off x="3420295" y="351479"/>
            <a:ext cx="5043400" cy="3984803"/>
          </a:xfrm>
          <a:prstGeom prst="rect">
            <a:avLst/>
          </a:prstGeom>
        </p:spPr>
      </p:pic>
      <p:pic>
        <p:nvPicPr>
          <p:cNvPr id="7" name="Picture 6">
            <a:extLst>
              <a:ext uri="{FF2B5EF4-FFF2-40B4-BE49-F238E27FC236}">
                <a16:creationId xmlns:a16="http://schemas.microsoft.com/office/drawing/2014/main" id="{67BF6B65-0741-44F2-8496-1FC3F150E68C}"/>
              </a:ext>
            </a:extLst>
          </p:cNvPr>
          <p:cNvPicPr>
            <a:picLocks noChangeAspect="1"/>
          </p:cNvPicPr>
          <p:nvPr/>
        </p:nvPicPr>
        <p:blipFill>
          <a:blip r:embed="rId3"/>
          <a:stretch>
            <a:fillRect/>
          </a:stretch>
        </p:blipFill>
        <p:spPr>
          <a:xfrm>
            <a:off x="2182328" y="4771202"/>
            <a:ext cx="7827343" cy="1249662"/>
          </a:xfrm>
          <a:prstGeom prst="rect">
            <a:avLst/>
          </a:prstGeom>
        </p:spPr>
      </p:pic>
    </p:spTree>
    <p:extLst>
      <p:ext uri="{BB962C8B-B14F-4D97-AF65-F5344CB8AC3E}">
        <p14:creationId xmlns:p14="http://schemas.microsoft.com/office/powerpoint/2010/main" val="39998011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A33A10-3225-4882-844F-8ABF724387C7}"/>
              </a:ext>
            </a:extLst>
          </p:cNvPr>
          <p:cNvPicPr>
            <a:picLocks noChangeAspect="1"/>
          </p:cNvPicPr>
          <p:nvPr/>
        </p:nvPicPr>
        <p:blipFill>
          <a:blip r:embed="rId2"/>
          <a:stretch>
            <a:fillRect/>
          </a:stretch>
        </p:blipFill>
        <p:spPr>
          <a:xfrm>
            <a:off x="2565529" y="4023361"/>
            <a:ext cx="7349368" cy="1357161"/>
          </a:xfrm>
          <a:prstGeom prst="rect">
            <a:avLst/>
          </a:prstGeom>
        </p:spPr>
      </p:pic>
      <p:pic>
        <p:nvPicPr>
          <p:cNvPr id="6" name="Picture 5">
            <a:extLst>
              <a:ext uri="{FF2B5EF4-FFF2-40B4-BE49-F238E27FC236}">
                <a16:creationId xmlns:a16="http://schemas.microsoft.com/office/drawing/2014/main" id="{91CBBE1C-7D68-4FB5-BF5E-4AE1C6C80091}"/>
              </a:ext>
            </a:extLst>
          </p:cNvPr>
          <p:cNvPicPr>
            <a:picLocks noChangeAspect="1"/>
          </p:cNvPicPr>
          <p:nvPr/>
        </p:nvPicPr>
        <p:blipFill>
          <a:blip r:embed="rId3"/>
          <a:stretch>
            <a:fillRect/>
          </a:stretch>
        </p:blipFill>
        <p:spPr>
          <a:xfrm>
            <a:off x="4142190" y="389981"/>
            <a:ext cx="3606147" cy="2849226"/>
          </a:xfrm>
          <a:prstGeom prst="rect">
            <a:avLst/>
          </a:prstGeom>
        </p:spPr>
      </p:pic>
      <p:sp>
        <p:nvSpPr>
          <p:cNvPr id="2" name="Rectangle 1">
            <a:extLst>
              <a:ext uri="{FF2B5EF4-FFF2-40B4-BE49-F238E27FC236}">
                <a16:creationId xmlns:a16="http://schemas.microsoft.com/office/drawing/2014/main" id="{F5E30D6F-18F7-4ADC-915B-3A682C448960}"/>
              </a:ext>
            </a:extLst>
          </p:cNvPr>
          <p:cNvSpPr/>
          <p:nvPr/>
        </p:nvSpPr>
        <p:spPr>
          <a:xfrm>
            <a:off x="7103444" y="3955983"/>
            <a:ext cx="2811453" cy="7507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67AF5F5C-67EB-46C8-993F-666D9B5864A4}"/>
              </a:ext>
            </a:extLst>
          </p:cNvPr>
          <p:cNvSpPr/>
          <p:nvPr/>
        </p:nvSpPr>
        <p:spPr>
          <a:xfrm>
            <a:off x="6323798" y="4808126"/>
            <a:ext cx="3302673" cy="63977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4902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03EF818-EDF6-480C-9B86-0A3B979BCC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13565</TotalTime>
  <Words>8231</Words>
  <Application>Microsoft Office PowerPoint</Application>
  <PresentationFormat>Widescreen</PresentationFormat>
  <Paragraphs>714</Paragraphs>
  <Slides>109</Slides>
  <Notes>1</Notes>
  <HiddenSlides>0</HiddenSlides>
  <MMClips>2</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109</vt:i4>
      </vt:variant>
    </vt:vector>
  </HeadingPairs>
  <TitlesOfParts>
    <vt:vector size="126" baseType="lpstr">
      <vt:lpstr>Arial Unicode MS</vt:lpstr>
      <vt:lpstr>Arial</vt:lpstr>
      <vt:lpstr>Calibri</vt:lpstr>
      <vt:lpstr>Calibri Light</vt:lpstr>
      <vt:lpstr>Cambria Math</vt:lpstr>
      <vt:lpstr>CIDFont+F1</vt:lpstr>
      <vt:lpstr>CIDFont+F2</vt:lpstr>
      <vt:lpstr>ff2</vt:lpstr>
      <vt:lpstr>Frutiger W01</vt:lpstr>
      <vt:lpstr>Georgia</vt:lpstr>
      <vt:lpstr>open_sansregular</vt:lpstr>
      <vt:lpstr>Roboto</vt:lpstr>
      <vt:lpstr>Roboto Slab</vt:lpstr>
      <vt:lpstr>Symbol</vt:lpstr>
      <vt:lpstr>Times New Roman</vt:lpstr>
      <vt:lpstr>Wingdings</vt:lpstr>
      <vt:lpstr>Office Theme</vt:lpstr>
      <vt:lpstr>POWER  SYSTEMS</vt:lpstr>
      <vt:lpstr>Syllabus</vt:lpstr>
      <vt:lpstr>Syllabus</vt:lpstr>
      <vt:lpstr>Evolution of electrical(power) grid</vt:lpstr>
      <vt:lpstr>Evolution of electrical(power) grid</vt:lpstr>
      <vt:lpstr>Evolution of National Grid </vt:lpstr>
      <vt:lpstr>PowerPoint Presentation</vt:lpstr>
      <vt:lpstr>Evolution of National Grid</vt:lpstr>
      <vt:lpstr>Schematic diagram of power system</vt:lpstr>
      <vt:lpstr>CONVENTIONAL &amp; NON-CONVENTIONAL SOURCES OF ENERGY</vt:lpstr>
      <vt:lpstr>Generating Stations</vt:lpstr>
      <vt:lpstr>Steam Power Station (Thermal Station)</vt:lpstr>
      <vt:lpstr>Steam Power Station (Thermal Station)</vt:lpstr>
      <vt:lpstr>Steam Power Station (Thermal Station)</vt:lpstr>
      <vt:lpstr>PowerPoint Presentation</vt:lpstr>
      <vt:lpstr>PowerPoint Presentation</vt:lpstr>
      <vt:lpstr>PowerPoint Presentation</vt:lpstr>
      <vt:lpstr>Hydro-electric Power Station</vt:lpstr>
      <vt:lpstr>Hydro-electric Power Station</vt:lpstr>
      <vt:lpstr>References</vt:lpstr>
      <vt:lpstr>Schematic Arrangement of Hydro-electric Power Station</vt:lpstr>
      <vt:lpstr>Schematic Arrangement of Hydro-electric Power Station</vt:lpstr>
      <vt:lpstr>PowerPoint Presentation</vt:lpstr>
      <vt:lpstr>Constituents of Hydro-electric Plant</vt:lpstr>
      <vt:lpstr>Constituents of Hydro-electric Plant</vt:lpstr>
      <vt:lpstr>PowerPoint Presentation</vt:lpstr>
      <vt:lpstr>Constituents of Hydro-electric Plant</vt:lpstr>
      <vt:lpstr>Constituents of Hydro-electric Plant</vt:lpstr>
      <vt:lpstr>Nuclear Power Station</vt:lpstr>
      <vt:lpstr>PowerPoint Presentation</vt:lpstr>
      <vt:lpstr>Schematic Arrangement of Nuclear Power Station</vt:lpstr>
      <vt:lpstr>PowerPoint Presentation</vt:lpstr>
      <vt:lpstr>Comparison</vt:lpstr>
      <vt:lpstr>Comparison</vt:lpstr>
      <vt:lpstr>Environmental aspects</vt:lpstr>
      <vt:lpstr>Environmental aspects</vt:lpstr>
      <vt:lpstr>Environmental aspects</vt:lpstr>
      <vt:lpstr>PowerPoint Presentation</vt:lpstr>
      <vt:lpstr>PowerPoint Presentation</vt:lpstr>
      <vt:lpstr>PowerPoint Presentation</vt:lpstr>
      <vt:lpstr>Ethical aspects</vt:lpstr>
      <vt:lpstr>Ethical aspects</vt:lpstr>
      <vt:lpstr>PowerPoint Presentation</vt:lpstr>
      <vt:lpstr>SOLAR ENERGY</vt:lpstr>
      <vt:lpstr>Solar energy (Contd..)</vt:lpstr>
      <vt:lpstr>Solar thermochemical systems</vt:lpstr>
      <vt:lpstr>Solar thermochemical systems</vt:lpstr>
      <vt:lpstr>PowerPoint Presentation</vt:lpstr>
      <vt:lpstr>Solar photovoltaics</vt:lpstr>
      <vt:lpstr>Solar photovoltaics</vt:lpstr>
      <vt:lpstr>Solar photovoltaics</vt:lpstr>
      <vt:lpstr>PowerPoint Presentation</vt:lpstr>
      <vt:lpstr>PowerPoint Presentation</vt:lpstr>
      <vt:lpstr>Solar photovoltaics</vt:lpstr>
      <vt:lpstr>PowerPoint Presentation</vt:lpstr>
      <vt:lpstr>PowerPoint Presentation</vt:lpstr>
      <vt:lpstr>Advantages and disadvantages of PV system </vt:lpstr>
      <vt:lpstr>Wind power</vt:lpstr>
      <vt:lpstr>Blade pitch angle control </vt:lpstr>
      <vt:lpstr>Yawing control</vt:lpstr>
      <vt:lpstr>PowerPoint Presentation</vt:lpstr>
      <vt:lpstr>PowerPoint Presentation</vt:lpstr>
      <vt:lpstr>PowerPoint Presentation</vt:lpstr>
      <vt:lpstr>PowerPoint Presentation</vt:lpstr>
      <vt:lpstr>Wind to electrical energy conversion</vt:lpstr>
      <vt:lpstr>Wind to electrical energy conversion</vt:lpstr>
      <vt:lpstr>PowerPoint Presentation</vt:lpstr>
      <vt:lpstr>Subsystems of a horizontal axis wind turbine generator</vt:lpstr>
      <vt:lpstr>Subsystems of a horizontal axis wind turbine generator</vt:lpstr>
      <vt:lpstr>PowerPoint Presentation</vt:lpstr>
      <vt:lpstr>PowerPoint Presentation</vt:lpstr>
      <vt:lpstr>PowerPoint Presentation</vt:lpstr>
      <vt:lpstr>Energy storage</vt:lpstr>
      <vt:lpstr>PowerPoint Presentation</vt:lpstr>
      <vt:lpstr>PowerPoint Presentation</vt:lpstr>
      <vt:lpstr>Compressed air storage</vt:lpstr>
      <vt:lpstr>Compressed air energy storage</vt:lpstr>
      <vt:lpstr>Compressed air energy storage</vt:lpstr>
      <vt:lpstr>Heat storage</vt:lpstr>
      <vt:lpstr>PowerPoint Presentation</vt:lpstr>
      <vt:lpstr>Battery Storage</vt:lpstr>
      <vt:lpstr>PowerPoint Presentation</vt:lpstr>
      <vt:lpstr>Fuel cells</vt:lpstr>
      <vt:lpstr>Capacitor energy storage</vt:lpstr>
      <vt:lpstr>PowerPoint Presentation</vt:lpstr>
      <vt:lpstr>Flywheel</vt:lpstr>
      <vt:lpstr>Types of Loads</vt:lpstr>
      <vt:lpstr>PowerPoint Presentation</vt:lpstr>
      <vt:lpstr>PowerPoint Presentation</vt:lpstr>
      <vt:lpstr>Typical Indian daily load curve</vt:lpstr>
      <vt:lpstr>Typical Indian daily load curve</vt:lpstr>
      <vt:lpstr>PowerPoint Presentation</vt:lpstr>
      <vt:lpstr>PowerPoint Presentation</vt:lpstr>
      <vt:lpstr>PowerPoint Presentation</vt:lpstr>
      <vt:lpstr>PowerPoint Presentation</vt:lpstr>
      <vt:lpstr>Problem</vt:lpstr>
      <vt:lpstr>PowerPoint Presentation</vt:lpstr>
      <vt:lpstr>PowerPoint Presentation</vt:lpstr>
      <vt:lpstr>PowerPoint Presentation</vt:lpstr>
      <vt:lpstr>PowerPoint Presentation</vt:lpstr>
      <vt:lpstr>Problem</vt:lpstr>
      <vt:lpstr>PowerPoint Presentation</vt:lpstr>
      <vt:lpstr>PowerPoint Presentation</vt:lpstr>
      <vt:lpstr>PowerPoint Presentation</vt:lpstr>
      <vt:lpstr>PowerPoint Presentation</vt:lpstr>
      <vt:lpstr>Smart grid</vt:lpstr>
      <vt:lpstr>Smart grid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SYSTEMS</dc:title>
  <dc:creator>Roshan Alex</dc:creator>
  <cp:lastModifiedBy>Roshan Alex</cp:lastModifiedBy>
  <cp:revision>109</cp:revision>
  <dcterms:created xsi:type="dcterms:W3CDTF">2021-11-25T16:49:49Z</dcterms:created>
  <dcterms:modified xsi:type="dcterms:W3CDTF">2022-01-08T14:23:07Z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